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78" r:id="rId3"/>
    <p:sldId id="281" r:id="rId4"/>
    <p:sldId id="293" r:id="rId5"/>
    <p:sldId id="292" r:id="rId6"/>
    <p:sldId id="294" r:id="rId7"/>
    <p:sldId id="298" r:id="rId8"/>
    <p:sldId id="299" r:id="rId9"/>
    <p:sldId id="300" r:id="rId10"/>
    <p:sldId id="301" r:id="rId11"/>
    <p:sldId id="302" r:id="rId12"/>
    <p:sldId id="312" r:id="rId13"/>
    <p:sldId id="296" r:id="rId14"/>
    <p:sldId id="313" r:id="rId15"/>
    <p:sldId id="304" r:id="rId16"/>
    <p:sldId id="305" r:id="rId17"/>
    <p:sldId id="306" r:id="rId18"/>
    <p:sldId id="307" r:id="rId19"/>
    <p:sldId id="308" r:id="rId20"/>
    <p:sldId id="314" r:id="rId21"/>
    <p:sldId id="309" r:id="rId22"/>
    <p:sldId id="310" r:id="rId23"/>
    <p:sldId id="311" r:id="rId24"/>
    <p:sldId id="303" r:id="rId25"/>
    <p:sldId id="28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CD5B5"/>
    <a:srgbClr val="C0504D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51" autoAdjust="0"/>
    <p:restoredTop sz="94660"/>
  </p:normalViewPr>
  <p:slideViewPr>
    <p:cSldViewPr snapToGrid="0">
      <p:cViewPr>
        <p:scale>
          <a:sx n="60" d="100"/>
          <a:sy n="60" d="100"/>
        </p:scale>
        <p:origin x="-1056" y="-1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2208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8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8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9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4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2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6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4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1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8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2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7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8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6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73614-0BD6-4C51-A35C-C73E6EC2E45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8FC8A-164B-41CC-B013-7C04E1665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0.wmf"/><Relationship Id="rId3" Type="http://schemas.openxmlformats.org/officeDocument/2006/relationships/image" Target="../media/image1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9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1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1.png"/><Relationship Id="rId21" Type="http://schemas.openxmlformats.org/officeDocument/2006/relationships/image" Target="../media/image4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40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9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41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2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9.wmf"/><Relationship Id="rId3" Type="http://schemas.openxmlformats.org/officeDocument/2006/relationships/image" Target="../media/image1.png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40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37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Dantzi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4.wmf"/><Relationship Id="rId3" Type="http://schemas.openxmlformats.org/officeDocument/2006/relationships/image" Target="../media/image1.pn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6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3.wmf"/><Relationship Id="rId5" Type="http://schemas.openxmlformats.org/officeDocument/2006/relationships/image" Target="../media/image8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139280"/>
            <a:ext cx="9144000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Sparse and Redundant Representations </a:t>
            </a:r>
            <a:b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Their Applications in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Signal and Image Processing </a:t>
            </a:r>
            <a:r>
              <a:rPr kumimoji="0" lang="en-US" altLang="he-IL" sz="3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he-IL" sz="3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kumimoji="0" lang="en-US" altLang="he-IL" sz="32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(236862)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Calibri" panose="020F0502020204030204" pitchFamily="34" charset="0"/>
                <a:ea typeface="Times New Roman" panose="02020603050405020304" pitchFamily="18" charset="0"/>
              </a:rPr>
              <a:t>Section 5: Theoretical Study of the Approximate Pursuit Problem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2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Winter Semester, 2018/2019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2800" b="1" dirty="0">
              <a:latin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he-IL" sz="28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b="1" dirty="0">
                <a:latin typeface="Calibri" panose="020F0502020204030204" pitchFamily="34" charset="0"/>
              </a:rPr>
              <a:t>Michael (Miki) Elad</a:t>
            </a:r>
            <a:endParaRPr kumimoji="0" lang="en-US" altLang="he-IL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82950" y="3549650"/>
            <a:ext cx="463550" cy="46355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+mn-cs"/>
              </a:rPr>
              <a:t>The DS: The Unitary Case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283858"/>
              </p:ext>
            </p:extLst>
          </p:nvPr>
        </p:nvGraphicFramePr>
        <p:xfrm>
          <a:off x="323528" y="1482552"/>
          <a:ext cx="48212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" name="Equation" r:id="rId4" imgW="2311200" imgH="317160" progId="Equation.DSMT4">
                  <p:embed/>
                </p:oleObj>
              </mc:Choice>
              <mc:Fallback>
                <p:oleObj name="Equation" r:id="rId4" imgW="2311200" imgH="31716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482552"/>
                        <a:ext cx="48212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119866"/>
              </p:ext>
            </p:extLst>
          </p:nvPr>
        </p:nvGraphicFramePr>
        <p:xfrm>
          <a:off x="323528" y="2456891"/>
          <a:ext cx="434498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" name="Equation" r:id="rId6" imgW="2082600" imgH="317160" progId="Equation.DSMT4">
                  <p:embed/>
                </p:oleObj>
              </mc:Choice>
              <mc:Fallback>
                <p:oleObj name="Equation" r:id="rId6" imgW="2082600" imgH="31716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456891"/>
                        <a:ext cx="4344988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974921"/>
              </p:ext>
            </p:extLst>
          </p:nvPr>
        </p:nvGraphicFramePr>
        <p:xfrm>
          <a:off x="328104" y="3328546"/>
          <a:ext cx="4583112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" name="Equation" r:id="rId8" imgW="2197080" imgH="431640" progId="Equation.DSMT4">
                  <p:embed/>
                </p:oleObj>
              </mc:Choice>
              <mc:Fallback>
                <p:oleObj name="Equation" r:id="rId8" imgW="2197080" imgH="431640" progId="Equation.DSMT4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04" y="3328546"/>
                        <a:ext cx="4583112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436096" y="1844824"/>
            <a:ext cx="3672408" cy="2262733"/>
            <a:chOff x="5436096" y="1844824"/>
            <a:chExt cx="3672408" cy="226273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580112" y="3853298"/>
              <a:ext cx="3528392" cy="0"/>
            </a:xfrm>
            <a:prstGeom prst="straightConnector1">
              <a:avLst/>
            </a:prstGeom>
            <a:ln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444208" y="1844824"/>
              <a:ext cx="0" cy="2262733"/>
            </a:xfrm>
            <a:prstGeom prst="straightConnector1">
              <a:avLst/>
            </a:prstGeom>
            <a:ln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5436096" y="2053098"/>
              <a:ext cx="3096344" cy="1800201"/>
              <a:chOff x="5436096" y="2053098"/>
              <a:chExt cx="3096344" cy="1800201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436096" y="2976191"/>
                <a:ext cx="1008112" cy="87710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6444208" y="2053098"/>
                <a:ext cx="2088232" cy="1800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5443356" y="2984754"/>
            <a:ext cx="1995809" cy="874812"/>
            <a:chOff x="5292080" y="3920044"/>
            <a:chExt cx="1995809" cy="874812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5292080" y="3920044"/>
              <a:ext cx="997061" cy="872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6279777" y="3920044"/>
              <a:ext cx="1008112" cy="87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80112" y="2935817"/>
            <a:ext cx="3528392" cy="307777"/>
            <a:chOff x="5580112" y="2863393"/>
            <a:chExt cx="3528392" cy="307777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5580112" y="3158964"/>
              <a:ext cx="352839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02216" y="2863393"/>
              <a:ext cx="53955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ym typeface="Symbol" panose="05050102010706020507" pitchFamily="18" charset="2"/>
                </a:rPr>
                <a:t></a:t>
              </a:r>
              <a:endParaRPr lang="he-IL" sz="1400" dirty="0"/>
            </a:p>
          </p:txBody>
        </p:sp>
      </p:grp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210251"/>
              </p:ext>
            </p:extLst>
          </p:nvPr>
        </p:nvGraphicFramePr>
        <p:xfrm>
          <a:off x="662244" y="4537953"/>
          <a:ext cx="347027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" name="Equation" r:id="rId10" imgW="1663560" imgH="838080" progId="Equation.DSMT4">
                  <p:embed/>
                </p:oleObj>
              </mc:Choice>
              <mc:Fallback>
                <p:oleObj name="Equation" r:id="rId10" imgW="1663560" imgH="838080" progId="Equation.DSMT4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244" y="4537953"/>
                        <a:ext cx="3470275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603674" y="4374540"/>
            <a:ext cx="431374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This is a classic soft-shrinkage, just like the one we get for the Basis Pursuit in the unitary </a:t>
            </a:r>
            <a:r>
              <a:rPr lang="en-US" sz="2400" dirty="0" smtClean="0"/>
              <a:t>case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In the unitary case BP=DS</a:t>
            </a:r>
            <a:endParaRPr lang="he-IL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739669"/>
              </p:ext>
            </p:extLst>
          </p:nvPr>
        </p:nvGraphicFramePr>
        <p:xfrm>
          <a:off x="7872099" y="1787985"/>
          <a:ext cx="3444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0" name="Equation" r:id="rId12" imgW="164880" imgH="253800" progId="Equation.DSMT4">
                  <p:embed/>
                </p:oleObj>
              </mc:Choice>
              <mc:Fallback>
                <p:oleObj name="Equation" r:id="rId12" imgW="16488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2099" y="1787985"/>
                        <a:ext cx="34448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5815868" y="2984754"/>
            <a:ext cx="1995809" cy="874812"/>
            <a:chOff x="5292080" y="3920044"/>
            <a:chExt cx="1995809" cy="874812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292080" y="3920044"/>
              <a:ext cx="997061" cy="872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279777" y="3920044"/>
              <a:ext cx="1008112" cy="87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188380" y="2984754"/>
            <a:ext cx="1995809" cy="874812"/>
            <a:chOff x="5292080" y="3920044"/>
            <a:chExt cx="1995809" cy="874812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292080" y="3920044"/>
              <a:ext cx="997061" cy="872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79777" y="3920044"/>
              <a:ext cx="1008112" cy="87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560892" y="2984754"/>
            <a:ext cx="1995809" cy="874812"/>
            <a:chOff x="5292080" y="3920044"/>
            <a:chExt cx="1995809" cy="874812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5292080" y="3920044"/>
              <a:ext cx="997061" cy="872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6279777" y="3920044"/>
              <a:ext cx="1008112" cy="87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6933404" y="2984754"/>
            <a:ext cx="1995809" cy="874812"/>
            <a:chOff x="5292080" y="3920044"/>
            <a:chExt cx="1995809" cy="874812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5292080" y="3920044"/>
              <a:ext cx="997061" cy="872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6279777" y="3920044"/>
              <a:ext cx="1008112" cy="87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305916" y="2984754"/>
            <a:ext cx="1995809" cy="874812"/>
            <a:chOff x="5292080" y="3920044"/>
            <a:chExt cx="1995809" cy="87481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5292080" y="3920044"/>
              <a:ext cx="997061" cy="872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79777" y="3920044"/>
              <a:ext cx="1008112" cy="87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/>
          <p:nvPr/>
        </p:nvSpPr>
        <p:spPr>
          <a:xfrm>
            <a:off x="6338943" y="3758236"/>
            <a:ext cx="210529" cy="1901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730920" y="3751737"/>
            <a:ext cx="210529" cy="1901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078536" y="3751736"/>
            <a:ext cx="210529" cy="1901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455653" y="3758237"/>
            <a:ext cx="210529" cy="1901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987325" y="5571118"/>
            <a:ext cx="1546438" cy="574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" grpId="0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59" grpId="0" animBg="1"/>
      <p:bldP spid="59" grpId="1" animBg="1"/>
      <p:bldP spid="60" grpId="0" animBg="1"/>
      <p:bldP spid="60" grpId="1" animBg="1"/>
      <p:bldP spid="61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+mn-cs"/>
              </a:rPr>
              <a:t>The DS: Theoretical Guarantee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025058"/>
              </p:ext>
            </p:extLst>
          </p:nvPr>
        </p:nvGraphicFramePr>
        <p:xfrm>
          <a:off x="1763688" y="1494780"/>
          <a:ext cx="48212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Equation" r:id="rId4" imgW="2311200" imgH="317160" progId="Equation.DSMT4">
                  <p:embed/>
                </p:oleObj>
              </mc:Choice>
              <mc:Fallback>
                <p:oleObj name="Equation" r:id="rId4" imgW="2311200" imgH="31716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494780"/>
                        <a:ext cx="48212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11" y="2158355"/>
            <a:ext cx="8904177" cy="28908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42518" y="6170500"/>
            <a:ext cx="9361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RIP</a:t>
            </a:r>
            <a:endParaRPr lang="he-IL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8046726" y="5712800"/>
            <a:ext cx="9361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ROP</a:t>
            </a:r>
            <a:endParaRPr lang="he-IL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3196745" y="5297301"/>
            <a:ext cx="20180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Near-Oracle Performance </a:t>
            </a:r>
            <a:endParaRPr lang="he-IL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23528" y="5425195"/>
            <a:ext cx="266429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Random noise </a:t>
            </a:r>
            <a:br>
              <a:rPr lang="en-US" sz="2400" dirty="0"/>
            </a:br>
            <a:r>
              <a:rPr lang="en-US" sz="2400" dirty="0"/>
              <a:t>(not adversarial)</a:t>
            </a:r>
            <a:endParaRPr lang="he-IL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23528" y="3189513"/>
            <a:ext cx="7162140" cy="326571"/>
          </a:xfrm>
          <a:prstGeom prst="roundRect">
            <a:avLst/>
          </a:prstGeom>
          <a:solidFill>
            <a:srgbClr val="FCD5B5">
              <a:alpha val="3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reeform 4"/>
          <p:cNvSpPr/>
          <p:nvPr/>
        </p:nvSpPr>
        <p:spPr>
          <a:xfrm>
            <a:off x="205422" y="3516084"/>
            <a:ext cx="589236" cy="1992087"/>
          </a:xfrm>
          <a:custGeom>
            <a:avLst/>
            <a:gdLst>
              <a:gd name="connsiteX0" fmla="*/ 220690 w 362204"/>
              <a:gd name="connsiteY0" fmla="*/ 0 h 1926772"/>
              <a:gd name="connsiteX1" fmla="*/ 2976 w 362204"/>
              <a:gd name="connsiteY1" fmla="*/ 936172 h 1926772"/>
              <a:gd name="connsiteX2" fmla="*/ 362204 w 362204"/>
              <a:gd name="connsiteY2" fmla="*/ 1926772 h 1926772"/>
              <a:gd name="connsiteX0" fmla="*/ 219584 w 361098"/>
              <a:gd name="connsiteY0" fmla="*/ 0 h 1926772"/>
              <a:gd name="connsiteX1" fmla="*/ 1870 w 361098"/>
              <a:gd name="connsiteY1" fmla="*/ 936172 h 1926772"/>
              <a:gd name="connsiteX2" fmla="*/ 361098 w 361098"/>
              <a:gd name="connsiteY2" fmla="*/ 1926772 h 192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098" h="1926772">
                <a:moveTo>
                  <a:pt x="219584" y="0"/>
                </a:moveTo>
                <a:cubicBezTo>
                  <a:pt x="185009" y="357426"/>
                  <a:pt x="-21716" y="615043"/>
                  <a:pt x="1870" y="936172"/>
                </a:cubicBezTo>
                <a:cubicBezTo>
                  <a:pt x="25456" y="1257301"/>
                  <a:pt x="193277" y="1592036"/>
                  <a:pt x="361098" y="1926772"/>
                </a:cubicBezTo>
              </a:path>
            </a:pathLst>
          </a:custGeom>
          <a:noFill/>
          <a:ln w="762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ounded Rectangle 11"/>
          <p:cNvSpPr/>
          <p:nvPr/>
        </p:nvSpPr>
        <p:spPr>
          <a:xfrm>
            <a:off x="6776112" y="4637359"/>
            <a:ext cx="349095" cy="347486"/>
          </a:xfrm>
          <a:prstGeom prst="roundRect">
            <a:avLst/>
          </a:prstGeom>
          <a:solidFill>
            <a:srgbClr val="FCD5B5">
              <a:alpha val="3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ounded Rectangle 12"/>
          <p:cNvSpPr/>
          <p:nvPr/>
        </p:nvSpPr>
        <p:spPr>
          <a:xfrm>
            <a:off x="7311120" y="4637359"/>
            <a:ext cx="474928" cy="347486"/>
          </a:xfrm>
          <a:prstGeom prst="roundRect">
            <a:avLst/>
          </a:prstGeom>
          <a:solidFill>
            <a:srgbClr val="FCD5B5">
              <a:alpha val="3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Freeform 5"/>
          <p:cNvSpPr/>
          <p:nvPr/>
        </p:nvSpPr>
        <p:spPr>
          <a:xfrm>
            <a:off x="6251439" y="4953311"/>
            <a:ext cx="540088" cy="1282895"/>
          </a:xfrm>
          <a:custGeom>
            <a:avLst/>
            <a:gdLst>
              <a:gd name="connsiteX0" fmla="*/ 601432 w 601432"/>
              <a:gd name="connsiteY0" fmla="*/ 0 h 1252728"/>
              <a:gd name="connsiteX1" fmla="*/ 52792 w 601432"/>
              <a:gd name="connsiteY1" fmla="*/ 448056 h 1252728"/>
              <a:gd name="connsiteX2" fmla="*/ 52792 w 601432"/>
              <a:gd name="connsiteY2" fmla="*/ 1252728 h 1252728"/>
              <a:gd name="connsiteX0" fmla="*/ 530892 w 530892"/>
              <a:gd name="connsiteY0" fmla="*/ 0 h 1267077"/>
              <a:gd name="connsiteX1" fmla="*/ 48180 w 530892"/>
              <a:gd name="connsiteY1" fmla="*/ 462405 h 1267077"/>
              <a:gd name="connsiteX2" fmla="*/ 48180 w 530892"/>
              <a:gd name="connsiteY2" fmla="*/ 1267077 h 1267077"/>
              <a:gd name="connsiteX0" fmla="*/ 540088 w 540088"/>
              <a:gd name="connsiteY0" fmla="*/ 0 h 1284295"/>
              <a:gd name="connsiteX1" fmla="*/ 48777 w 540088"/>
              <a:gd name="connsiteY1" fmla="*/ 479623 h 1284295"/>
              <a:gd name="connsiteX2" fmla="*/ 48777 w 540088"/>
              <a:gd name="connsiteY2" fmla="*/ 1284295 h 1284295"/>
              <a:gd name="connsiteX0" fmla="*/ 540088 w 540088"/>
              <a:gd name="connsiteY0" fmla="*/ 0 h 1284295"/>
              <a:gd name="connsiteX1" fmla="*/ 48777 w 540088"/>
              <a:gd name="connsiteY1" fmla="*/ 479623 h 1284295"/>
              <a:gd name="connsiteX2" fmla="*/ 48777 w 540088"/>
              <a:gd name="connsiteY2" fmla="*/ 1284295 h 128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88" h="1284295">
                <a:moveTo>
                  <a:pt x="540088" y="0"/>
                </a:moveTo>
                <a:cubicBezTo>
                  <a:pt x="340153" y="136851"/>
                  <a:pt x="130662" y="265574"/>
                  <a:pt x="48777" y="479623"/>
                </a:cubicBezTo>
                <a:cubicBezTo>
                  <a:pt x="-33108" y="693672"/>
                  <a:pt x="3057" y="986353"/>
                  <a:pt x="48777" y="1284295"/>
                </a:cubicBezTo>
              </a:path>
            </a:pathLst>
          </a:custGeom>
          <a:noFill/>
          <a:ln w="762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Freeform 14"/>
          <p:cNvSpPr/>
          <p:nvPr/>
        </p:nvSpPr>
        <p:spPr>
          <a:xfrm flipH="1">
            <a:off x="7786047" y="4938655"/>
            <a:ext cx="608943" cy="784141"/>
          </a:xfrm>
          <a:custGeom>
            <a:avLst/>
            <a:gdLst>
              <a:gd name="connsiteX0" fmla="*/ 601432 w 601432"/>
              <a:gd name="connsiteY0" fmla="*/ 0 h 1252728"/>
              <a:gd name="connsiteX1" fmla="*/ 52792 w 601432"/>
              <a:gd name="connsiteY1" fmla="*/ 448056 h 1252728"/>
              <a:gd name="connsiteX2" fmla="*/ 52792 w 601432"/>
              <a:gd name="connsiteY2" fmla="*/ 1252728 h 1252728"/>
              <a:gd name="connsiteX0" fmla="*/ 530892 w 530892"/>
              <a:gd name="connsiteY0" fmla="*/ 0 h 1267077"/>
              <a:gd name="connsiteX1" fmla="*/ 48180 w 530892"/>
              <a:gd name="connsiteY1" fmla="*/ 462405 h 1267077"/>
              <a:gd name="connsiteX2" fmla="*/ 48180 w 530892"/>
              <a:gd name="connsiteY2" fmla="*/ 1267077 h 1267077"/>
              <a:gd name="connsiteX0" fmla="*/ 540088 w 540088"/>
              <a:gd name="connsiteY0" fmla="*/ 0 h 1284295"/>
              <a:gd name="connsiteX1" fmla="*/ 48777 w 540088"/>
              <a:gd name="connsiteY1" fmla="*/ 479623 h 1284295"/>
              <a:gd name="connsiteX2" fmla="*/ 48777 w 540088"/>
              <a:gd name="connsiteY2" fmla="*/ 1284295 h 1284295"/>
              <a:gd name="connsiteX0" fmla="*/ 540088 w 540088"/>
              <a:gd name="connsiteY0" fmla="*/ 0 h 1284295"/>
              <a:gd name="connsiteX1" fmla="*/ 48777 w 540088"/>
              <a:gd name="connsiteY1" fmla="*/ 479623 h 1284295"/>
              <a:gd name="connsiteX2" fmla="*/ 48777 w 540088"/>
              <a:gd name="connsiteY2" fmla="*/ 1284295 h 128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088" h="1284295">
                <a:moveTo>
                  <a:pt x="540088" y="0"/>
                </a:moveTo>
                <a:cubicBezTo>
                  <a:pt x="340153" y="136851"/>
                  <a:pt x="130662" y="265574"/>
                  <a:pt x="48777" y="479623"/>
                </a:cubicBezTo>
                <a:cubicBezTo>
                  <a:pt x="-33108" y="693672"/>
                  <a:pt x="3057" y="986353"/>
                  <a:pt x="48777" y="1284295"/>
                </a:cubicBezTo>
              </a:path>
            </a:pathLst>
          </a:custGeom>
          <a:noFill/>
          <a:ln w="762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Freeform 7"/>
          <p:cNvSpPr/>
          <p:nvPr/>
        </p:nvSpPr>
        <p:spPr>
          <a:xfrm>
            <a:off x="4855029" y="4145996"/>
            <a:ext cx="1739242" cy="1601826"/>
          </a:xfrm>
          <a:custGeom>
            <a:avLst/>
            <a:gdLst>
              <a:gd name="connsiteX0" fmla="*/ 1371600 w 2129300"/>
              <a:gd name="connsiteY0" fmla="*/ 45041 h 1586485"/>
              <a:gd name="connsiteX1" fmla="*/ 2090057 w 2129300"/>
              <a:gd name="connsiteY1" fmla="*/ 45041 h 1586485"/>
              <a:gd name="connsiteX2" fmla="*/ 315685 w 2129300"/>
              <a:gd name="connsiteY2" fmla="*/ 513127 h 1586485"/>
              <a:gd name="connsiteX3" fmla="*/ 348342 w 2129300"/>
              <a:gd name="connsiteY3" fmla="*/ 1427527 h 1586485"/>
              <a:gd name="connsiteX4" fmla="*/ 0 w 2129300"/>
              <a:gd name="connsiteY4" fmla="*/ 1579927 h 1586485"/>
              <a:gd name="connsiteX0" fmla="*/ 1371600 w 2140251"/>
              <a:gd name="connsiteY0" fmla="*/ 6581 h 1548025"/>
              <a:gd name="connsiteX1" fmla="*/ 2101730 w 2140251"/>
              <a:gd name="connsiteY1" fmla="*/ 189461 h 1548025"/>
              <a:gd name="connsiteX2" fmla="*/ 315685 w 2140251"/>
              <a:gd name="connsiteY2" fmla="*/ 474667 h 1548025"/>
              <a:gd name="connsiteX3" fmla="*/ 348342 w 2140251"/>
              <a:gd name="connsiteY3" fmla="*/ 1389067 h 1548025"/>
              <a:gd name="connsiteX4" fmla="*/ 0 w 2140251"/>
              <a:gd name="connsiteY4" fmla="*/ 1541467 h 1548025"/>
              <a:gd name="connsiteX0" fmla="*/ 1276066 w 2130557"/>
              <a:gd name="connsiteY0" fmla="*/ 5662 h 1581225"/>
              <a:gd name="connsiteX1" fmla="*/ 2101730 w 2130557"/>
              <a:gd name="connsiteY1" fmla="*/ 222661 h 1581225"/>
              <a:gd name="connsiteX2" fmla="*/ 315685 w 2130557"/>
              <a:gd name="connsiteY2" fmla="*/ 507867 h 1581225"/>
              <a:gd name="connsiteX3" fmla="*/ 348342 w 2130557"/>
              <a:gd name="connsiteY3" fmla="*/ 1422267 h 1581225"/>
              <a:gd name="connsiteX4" fmla="*/ 0 w 2130557"/>
              <a:gd name="connsiteY4" fmla="*/ 1574667 h 1581225"/>
              <a:gd name="connsiteX0" fmla="*/ 1276066 w 2130022"/>
              <a:gd name="connsiteY0" fmla="*/ 0 h 1575563"/>
              <a:gd name="connsiteX1" fmla="*/ 2101730 w 2130022"/>
              <a:gd name="connsiteY1" fmla="*/ 216999 h 1575563"/>
              <a:gd name="connsiteX2" fmla="*/ 315685 w 2130022"/>
              <a:gd name="connsiteY2" fmla="*/ 502205 h 1575563"/>
              <a:gd name="connsiteX3" fmla="*/ 348342 w 2130022"/>
              <a:gd name="connsiteY3" fmla="*/ 1416605 h 1575563"/>
              <a:gd name="connsiteX4" fmla="*/ 0 w 2130022"/>
              <a:gd name="connsiteY4" fmla="*/ 1569005 h 1575563"/>
              <a:gd name="connsiteX0" fmla="*/ 1276066 w 1739242"/>
              <a:gd name="connsiteY0" fmla="*/ 0 h 1575563"/>
              <a:gd name="connsiteX1" fmla="*/ 1671826 w 1739242"/>
              <a:gd name="connsiteY1" fmla="*/ 326182 h 1575563"/>
              <a:gd name="connsiteX2" fmla="*/ 315685 w 1739242"/>
              <a:gd name="connsiteY2" fmla="*/ 502205 h 1575563"/>
              <a:gd name="connsiteX3" fmla="*/ 348342 w 1739242"/>
              <a:gd name="connsiteY3" fmla="*/ 1416605 h 1575563"/>
              <a:gd name="connsiteX4" fmla="*/ 0 w 1739242"/>
              <a:gd name="connsiteY4" fmla="*/ 1569005 h 1575563"/>
              <a:gd name="connsiteX0" fmla="*/ 1276066 w 1739242"/>
              <a:gd name="connsiteY0" fmla="*/ 0 h 1601826"/>
              <a:gd name="connsiteX1" fmla="*/ 1671826 w 1739242"/>
              <a:gd name="connsiteY1" fmla="*/ 326182 h 1601826"/>
              <a:gd name="connsiteX2" fmla="*/ 315685 w 1739242"/>
              <a:gd name="connsiteY2" fmla="*/ 502205 h 1601826"/>
              <a:gd name="connsiteX3" fmla="*/ 614473 w 1739242"/>
              <a:gd name="connsiteY3" fmla="*/ 1491667 h 1601826"/>
              <a:gd name="connsiteX4" fmla="*/ 0 w 1739242"/>
              <a:gd name="connsiteY4" fmla="*/ 1569005 h 160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242" h="1601826">
                <a:moveTo>
                  <a:pt x="1276066" y="0"/>
                </a:moveTo>
                <a:cubicBezTo>
                  <a:pt x="1709639" y="29232"/>
                  <a:pt x="1831890" y="242481"/>
                  <a:pt x="1671826" y="326182"/>
                </a:cubicBezTo>
                <a:cubicBezTo>
                  <a:pt x="1511763" y="409883"/>
                  <a:pt x="491910" y="307958"/>
                  <a:pt x="315685" y="502205"/>
                </a:cubicBezTo>
                <a:cubicBezTo>
                  <a:pt x="139460" y="696452"/>
                  <a:pt x="667087" y="1313867"/>
                  <a:pt x="614473" y="1491667"/>
                </a:cubicBezTo>
                <a:cubicBezTo>
                  <a:pt x="561859" y="1669467"/>
                  <a:pt x="147864" y="1581705"/>
                  <a:pt x="0" y="1569005"/>
                </a:cubicBezTo>
              </a:path>
            </a:pathLst>
          </a:custGeom>
          <a:noFill/>
          <a:ln w="762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ounded Rectangle 16"/>
          <p:cNvSpPr/>
          <p:nvPr/>
        </p:nvSpPr>
        <p:spPr>
          <a:xfrm>
            <a:off x="5469681" y="4019802"/>
            <a:ext cx="666526" cy="369317"/>
          </a:xfrm>
          <a:prstGeom prst="roundRect">
            <a:avLst/>
          </a:prstGeom>
          <a:solidFill>
            <a:srgbClr val="FCD5B5">
              <a:alpha val="3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858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30" grpId="0"/>
      <p:bldP spid="32" grpId="0"/>
      <p:bldP spid="10" grpId="0" animBg="1"/>
      <p:bldP spid="5" grpId="0" animBg="1"/>
      <p:bldP spid="12" grpId="0" animBg="1"/>
      <p:bldP spid="13" grpId="0" animBg="1"/>
      <p:bldP spid="6" grpId="0" animBg="1"/>
      <p:bldP spid="15" grpId="0" animBg="1"/>
      <p:bldP spid="8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+mn-cs"/>
              </a:rPr>
              <a:t>The DS: Theoretical Guarantee</a:t>
            </a:r>
          </a:p>
        </p:txBody>
      </p:sp>
      <p:pic>
        <p:nvPicPr>
          <p:cNvPr id="8224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3" y="2829427"/>
            <a:ext cx="8906994" cy="2297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25669" y="2041470"/>
            <a:ext cx="129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ROP</a:t>
            </a:r>
            <a:r>
              <a:rPr lang="en-US" sz="3600" dirty="0" smtClean="0"/>
              <a:t> ?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35934" y="2861326"/>
            <a:ext cx="5199321" cy="264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70154" y="4809034"/>
            <a:ext cx="2218665" cy="264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Near Oracle Performance 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254126" y="1614311"/>
            <a:ext cx="8229599" cy="4987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Could we get similar “near-oracle” performance guarantees for the OMP or Basis-Pursuit?</a:t>
            </a: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The answer is positive, and there are many papers offering such an analysis </a:t>
            </a: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Obviously, the key </a:t>
            </a:r>
            <a:b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is to assume random </a:t>
            </a:r>
            <a:b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noise instead of </a:t>
            </a:r>
            <a:b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adversarial one … </a:t>
            </a:r>
            <a:b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and rely on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proba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b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bilistic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inequalities</a:t>
            </a: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present </a:t>
            </a: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one such </a:t>
            </a:r>
            <a:b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paper from 2010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BAC6D36-7604-44E6-A9B8-C6B0027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65" y="2978106"/>
            <a:ext cx="6130236" cy="3879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06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Near Oracle Performance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BAC6D36-7604-44E6-A9B8-C6B0027CE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49" r="50000" b="13793"/>
          <a:stretch/>
        </p:blipFill>
        <p:spPr>
          <a:xfrm>
            <a:off x="847432" y="1484784"/>
            <a:ext cx="7449131" cy="5191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4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A Sample from This Paper’s Results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12386" y="1484784"/>
            <a:ext cx="3582176" cy="92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he-IL" dirty="0">
                <a:latin typeface="Calibri" panose="020F0502020204030204" pitchFamily="34" charset="0"/>
                <a:cs typeface="Calibri" panose="020F0502020204030204" pitchFamily="34" charset="0"/>
              </a:rPr>
              <a:t>s - cardinality</a:t>
            </a:r>
          </a:p>
          <a:p>
            <a:pPr>
              <a:spcBef>
                <a:spcPts val="0"/>
              </a:spcBef>
            </a:pPr>
            <a:r>
              <a:rPr lang="en-US" altLang="he-IL" dirty="0">
                <a:latin typeface="Calibri" panose="020F0502020204030204" pitchFamily="34" charset="0"/>
                <a:cs typeface="Calibri" panose="020F0502020204030204" pitchFamily="34" charset="0"/>
              </a:rPr>
              <a:t>m – number of atoms</a:t>
            </a:r>
          </a:p>
          <a:p>
            <a:pPr>
              <a:spcBef>
                <a:spcPts val="0"/>
              </a:spcBef>
            </a:pPr>
            <a:r>
              <a:rPr lang="en-US" altLang="he-IL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 - a parameter (&gt;0) to choose</a:t>
            </a:r>
            <a:endParaRPr lang="en-US" alt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43D5D2E-5F7B-4685-A0EA-C7EC69B1AF1F}"/>
              </a:ext>
            </a:extLst>
          </p:cNvPr>
          <p:cNvGrpSpPr/>
          <p:nvPr/>
        </p:nvGrpSpPr>
        <p:grpSpPr>
          <a:xfrm>
            <a:off x="156598" y="1517824"/>
            <a:ext cx="5101492" cy="4805552"/>
            <a:chOff x="1514748" y="1517824"/>
            <a:chExt cx="5101492" cy="4805552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18E1E4E6-1FFC-427F-B7F2-C7CC75F85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4748" y="1517824"/>
              <a:ext cx="5101492" cy="11201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E560D0BC-875B-460D-9B56-1DACA55CD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4748" y="2612507"/>
              <a:ext cx="5101492" cy="3710869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9634EC4-E3DB-46A9-BD4B-7A2CA80E4D4D}"/>
              </a:ext>
            </a:extLst>
          </p:cNvPr>
          <p:cNvSpPr/>
          <p:nvPr/>
        </p:nvSpPr>
        <p:spPr>
          <a:xfrm>
            <a:off x="156598" y="1517824"/>
            <a:ext cx="5101492" cy="48055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7AC4880A-F309-4EE4-AD25-A2518FFBF5E8}"/>
              </a:ext>
            </a:extLst>
          </p:cNvPr>
          <p:cNvGrpSpPr/>
          <p:nvPr/>
        </p:nvGrpSpPr>
        <p:grpSpPr>
          <a:xfrm>
            <a:off x="644178" y="4098050"/>
            <a:ext cx="8499822" cy="1338314"/>
            <a:chOff x="644178" y="4098050"/>
            <a:chExt cx="8499822" cy="133831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764EE887-473C-4383-8EEE-E247E36335FE}"/>
                </a:ext>
              </a:extLst>
            </p:cNvPr>
            <p:cNvSpPr txBox="1"/>
            <p:nvPr/>
          </p:nvSpPr>
          <p:spPr>
            <a:xfrm>
              <a:off x="6158138" y="4112925"/>
              <a:ext cx="2985862" cy="132343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This is the oracle performance. Why does </a:t>
              </a:r>
              <a:r>
                <a:rPr lang="en-US" sz="2000" dirty="0" smtClean="0"/>
                <a:t/>
              </a:r>
              <a:br>
                <a:rPr lang="en-US" sz="2000" dirty="0" smtClean="0"/>
              </a:br>
              <a:r>
                <a:rPr lang="en-US" sz="2000" dirty="0" smtClean="0"/>
                <a:t>it </a:t>
              </a:r>
              <a:r>
                <a:rPr lang="en-US" sz="2000" dirty="0"/>
                <a:t>look so different from things we have seen? </a:t>
              </a:r>
              <a:endParaRPr lang="he-IL" sz="2000" dirty="0"/>
            </a:p>
          </p:txBody>
        </p:sp>
        <p:sp>
          <p:nvSpPr>
            <p:cNvPr id="12" name="Rounded Rectangle 9">
              <a:extLst>
                <a:ext uri="{FF2B5EF4-FFF2-40B4-BE49-F238E27FC236}">
                  <a16:creationId xmlns="" xmlns:a16="http://schemas.microsoft.com/office/drawing/2014/main" id="{A5C04FA9-8DD1-4BB0-A4C4-CE378DBBC955}"/>
                </a:ext>
              </a:extLst>
            </p:cNvPr>
            <p:cNvSpPr/>
            <p:nvPr/>
          </p:nvSpPr>
          <p:spPr>
            <a:xfrm>
              <a:off x="644178" y="4098050"/>
              <a:ext cx="3735081" cy="962526"/>
            </a:xfrm>
            <a:prstGeom prst="roundRect">
              <a:avLst/>
            </a:prstGeom>
            <a:solidFill>
              <a:srgbClr val="FCD5B5">
                <a:alpha val="36863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Freeform 4">
              <a:extLst>
                <a:ext uri="{FF2B5EF4-FFF2-40B4-BE49-F238E27FC236}">
                  <a16:creationId xmlns="" xmlns:a16="http://schemas.microsoft.com/office/drawing/2014/main" id="{35D75B28-13A2-4FD4-9E77-A431C6E23723}"/>
                </a:ext>
              </a:extLst>
            </p:cNvPr>
            <p:cNvSpPr/>
            <p:nvPr/>
          </p:nvSpPr>
          <p:spPr>
            <a:xfrm rot="16767561" flipH="1">
              <a:off x="5094832" y="3820354"/>
              <a:ext cx="326469" cy="1795534"/>
            </a:xfrm>
            <a:custGeom>
              <a:avLst/>
              <a:gdLst>
                <a:gd name="connsiteX0" fmla="*/ 220690 w 362204"/>
                <a:gd name="connsiteY0" fmla="*/ 0 h 1926772"/>
                <a:gd name="connsiteX1" fmla="*/ 2976 w 362204"/>
                <a:gd name="connsiteY1" fmla="*/ 936172 h 1926772"/>
                <a:gd name="connsiteX2" fmla="*/ 362204 w 362204"/>
                <a:gd name="connsiteY2" fmla="*/ 1926772 h 1926772"/>
                <a:gd name="connsiteX0" fmla="*/ 219584 w 361098"/>
                <a:gd name="connsiteY0" fmla="*/ 0 h 1926772"/>
                <a:gd name="connsiteX1" fmla="*/ 1870 w 361098"/>
                <a:gd name="connsiteY1" fmla="*/ 936172 h 1926772"/>
                <a:gd name="connsiteX2" fmla="*/ 361098 w 361098"/>
                <a:gd name="connsiteY2" fmla="*/ 1926772 h 192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098" h="1926772">
                  <a:moveTo>
                    <a:pt x="219584" y="0"/>
                  </a:moveTo>
                  <a:cubicBezTo>
                    <a:pt x="185009" y="357426"/>
                    <a:pt x="-21716" y="615043"/>
                    <a:pt x="1870" y="936172"/>
                  </a:cubicBezTo>
                  <a:cubicBezTo>
                    <a:pt x="25456" y="1257301"/>
                    <a:pt x="193277" y="1592036"/>
                    <a:pt x="361098" y="1926772"/>
                  </a:cubicBezTo>
                </a:path>
              </a:pathLst>
            </a:custGeom>
            <a:noFill/>
            <a:ln w="762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AAFF36C-E756-46B5-AAEA-3A3DB252A654}"/>
              </a:ext>
            </a:extLst>
          </p:cNvPr>
          <p:cNvGrpSpPr/>
          <p:nvPr/>
        </p:nvGrpSpPr>
        <p:grpSpPr>
          <a:xfrm>
            <a:off x="1591235" y="2932638"/>
            <a:ext cx="7343215" cy="868464"/>
            <a:chOff x="1591235" y="2932638"/>
            <a:chExt cx="7343215" cy="868464"/>
          </a:xfrm>
        </p:grpSpPr>
        <p:sp>
          <p:nvSpPr>
            <p:cNvPr id="14" name="Rounded Rectangle 9">
              <a:extLst>
                <a:ext uri="{FF2B5EF4-FFF2-40B4-BE49-F238E27FC236}">
                  <a16:creationId xmlns="" xmlns:a16="http://schemas.microsoft.com/office/drawing/2014/main" id="{ED9D8746-7A78-49C6-BBA5-DFCB16EDF3BE}"/>
                </a:ext>
              </a:extLst>
            </p:cNvPr>
            <p:cNvSpPr/>
            <p:nvPr/>
          </p:nvSpPr>
          <p:spPr>
            <a:xfrm>
              <a:off x="1591235" y="2932638"/>
              <a:ext cx="2277036" cy="665714"/>
            </a:xfrm>
            <a:prstGeom prst="roundRect">
              <a:avLst/>
            </a:prstGeom>
            <a:solidFill>
              <a:srgbClr val="FCD5B5">
                <a:alpha val="36863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Freeform 4">
              <a:extLst>
                <a:ext uri="{FF2B5EF4-FFF2-40B4-BE49-F238E27FC236}">
                  <a16:creationId xmlns="" xmlns:a16="http://schemas.microsoft.com/office/drawing/2014/main" id="{EA07108D-6681-43F0-B92B-F48B4257A40E}"/>
                </a:ext>
              </a:extLst>
            </p:cNvPr>
            <p:cNvSpPr/>
            <p:nvPr/>
          </p:nvSpPr>
          <p:spPr>
            <a:xfrm rot="18035950" flipH="1">
              <a:off x="4517648" y="2458581"/>
              <a:ext cx="564264" cy="1830718"/>
            </a:xfrm>
            <a:custGeom>
              <a:avLst/>
              <a:gdLst>
                <a:gd name="connsiteX0" fmla="*/ 220690 w 362204"/>
                <a:gd name="connsiteY0" fmla="*/ 0 h 1926772"/>
                <a:gd name="connsiteX1" fmla="*/ 2976 w 362204"/>
                <a:gd name="connsiteY1" fmla="*/ 936172 h 1926772"/>
                <a:gd name="connsiteX2" fmla="*/ 362204 w 362204"/>
                <a:gd name="connsiteY2" fmla="*/ 1926772 h 1926772"/>
                <a:gd name="connsiteX0" fmla="*/ 219584 w 361098"/>
                <a:gd name="connsiteY0" fmla="*/ 0 h 1926772"/>
                <a:gd name="connsiteX1" fmla="*/ 1870 w 361098"/>
                <a:gd name="connsiteY1" fmla="*/ 936172 h 1926772"/>
                <a:gd name="connsiteX2" fmla="*/ 361098 w 361098"/>
                <a:gd name="connsiteY2" fmla="*/ 1926772 h 1926772"/>
                <a:gd name="connsiteX0" fmla="*/ 342188 w 483702"/>
                <a:gd name="connsiteY0" fmla="*/ 0 h 1926772"/>
                <a:gd name="connsiteX1" fmla="*/ 1205 w 483702"/>
                <a:gd name="connsiteY1" fmla="*/ 964290 h 1926772"/>
                <a:gd name="connsiteX2" fmla="*/ 483702 w 483702"/>
                <a:gd name="connsiteY2" fmla="*/ 1926772 h 1926772"/>
                <a:gd name="connsiteX0" fmla="*/ 343042 w 484556"/>
                <a:gd name="connsiteY0" fmla="*/ 0 h 1926772"/>
                <a:gd name="connsiteX1" fmla="*/ 2059 w 484556"/>
                <a:gd name="connsiteY1" fmla="*/ 964290 h 1926772"/>
                <a:gd name="connsiteX2" fmla="*/ 484556 w 484556"/>
                <a:gd name="connsiteY2" fmla="*/ 1926772 h 1926772"/>
                <a:gd name="connsiteX0" fmla="*/ 349893 w 349893"/>
                <a:gd name="connsiteY0" fmla="*/ 0 h 1823513"/>
                <a:gd name="connsiteX1" fmla="*/ 8910 w 349893"/>
                <a:gd name="connsiteY1" fmla="*/ 964290 h 1823513"/>
                <a:gd name="connsiteX2" fmla="*/ 99403 w 349893"/>
                <a:gd name="connsiteY2" fmla="*/ 1823513 h 1823513"/>
                <a:gd name="connsiteX0" fmla="*/ 373666 w 373666"/>
                <a:gd name="connsiteY0" fmla="*/ 0 h 1823513"/>
                <a:gd name="connsiteX1" fmla="*/ 32683 w 373666"/>
                <a:gd name="connsiteY1" fmla="*/ 964290 h 1823513"/>
                <a:gd name="connsiteX2" fmla="*/ 123176 w 373666"/>
                <a:gd name="connsiteY2" fmla="*/ 1823513 h 1823513"/>
                <a:gd name="connsiteX0" fmla="*/ 250490 w 250490"/>
                <a:gd name="connsiteY0" fmla="*/ 0 h 1823513"/>
                <a:gd name="connsiteX1" fmla="*/ 0 w 250490"/>
                <a:gd name="connsiteY1" fmla="*/ 1823513 h 182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490" h="1823513">
                  <a:moveTo>
                    <a:pt x="250490" y="0"/>
                  </a:moveTo>
                  <a:lnTo>
                    <a:pt x="0" y="1823513"/>
                  </a:lnTo>
                </a:path>
              </a:pathLst>
            </a:custGeom>
            <a:noFill/>
            <a:ln w="762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9DDF66A6-F510-43B7-92F0-AC9D6F760704}"/>
                </a:ext>
              </a:extLst>
            </p:cNvPr>
            <p:cNvSpPr txBox="1"/>
            <p:nvPr/>
          </p:nvSpPr>
          <p:spPr>
            <a:xfrm>
              <a:off x="5757741" y="3400992"/>
              <a:ext cx="317670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 smtClean="0"/>
                <a:t>Where is this coming from?</a:t>
              </a:r>
              <a:endParaRPr lang="he-IL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AAFF36C-E756-46B5-AAEA-3A3DB252A654}"/>
              </a:ext>
            </a:extLst>
          </p:cNvPr>
          <p:cNvGrpSpPr/>
          <p:nvPr/>
        </p:nvGrpSpPr>
        <p:grpSpPr>
          <a:xfrm>
            <a:off x="534154" y="5296438"/>
            <a:ext cx="7903676" cy="947290"/>
            <a:chOff x="-309969" y="2934907"/>
            <a:chExt cx="7903676" cy="947290"/>
          </a:xfrm>
        </p:grpSpPr>
        <p:sp>
          <p:nvSpPr>
            <p:cNvPr id="19" name="Rounded Rectangle 9">
              <a:extLst>
                <a:ext uri="{FF2B5EF4-FFF2-40B4-BE49-F238E27FC236}">
                  <a16:creationId xmlns="" xmlns:a16="http://schemas.microsoft.com/office/drawing/2014/main" id="{ED9D8746-7A78-49C6-BBA5-DFCB16EDF3BE}"/>
                </a:ext>
              </a:extLst>
            </p:cNvPr>
            <p:cNvSpPr/>
            <p:nvPr/>
          </p:nvSpPr>
          <p:spPr>
            <a:xfrm>
              <a:off x="-309969" y="2950744"/>
              <a:ext cx="4178240" cy="468354"/>
            </a:xfrm>
            <a:prstGeom prst="roundRect">
              <a:avLst/>
            </a:prstGeom>
            <a:solidFill>
              <a:srgbClr val="FCD5B5">
                <a:alpha val="36863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Freeform 4">
              <a:extLst>
                <a:ext uri="{FF2B5EF4-FFF2-40B4-BE49-F238E27FC236}">
                  <a16:creationId xmlns="" xmlns:a16="http://schemas.microsoft.com/office/drawing/2014/main" id="{EA07108D-6681-43F0-B92B-F48B4257A40E}"/>
                </a:ext>
              </a:extLst>
            </p:cNvPr>
            <p:cNvSpPr/>
            <p:nvPr/>
          </p:nvSpPr>
          <p:spPr>
            <a:xfrm rot="18035950" flipH="1">
              <a:off x="4252334" y="2609917"/>
              <a:ext cx="564264" cy="1214244"/>
            </a:xfrm>
            <a:custGeom>
              <a:avLst/>
              <a:gdLst>
                <a:gd name="connsiteX0" fmla="*/ 220690 w 362204"/>
                <a:gd name="connsiteY0" fmla="*/ 0 h 1926772"/>
                <a:gd name="connsiteX1" fmla="*/ 2976 w 362204"/>
                <a:gd name="connsiteY1" fmla="*/ 936172 h 1926772"/>
                <a:gd name="connsiteX2" fmla="*/ 362204 w 362204"/>
                <a:gd name="connsiteY2" fmla="*/ 1926772 h 1926772"/>
                <a:gd name="connsiteX0" fmla="*/ 219584 w 361098"/>
                <a:gd name="connsiteY0" fmla="*/ 0 h 1926772"/>
                <a:gd name="connsiteX1" fmla="*/ 1870 w 361098"/>
                <a:gd name="connsiteY1" fmla="*/ 936172 h 1926772"/>
                <a:gd name="connsiteX2" fmla="*/ 361098 w 361098"/>
                <a:gd name="connsiteY2" fmla="*/ 1926772 h 1926772"/>
                <a:gd name="connsiteX0" fmla="*/ 342188 w 483702"/>
                <a:gd name="connsiteY0" fmla="*/ 0 h 1926772"/>
                <a:gd name="connsiteX1" fmla="*/ 1205 w 483702"/>
                <a:gd name="connsiteY1" fmla="*/ 964290 h 1926772"/>
                <a:gd name="connsiteX2" fmla="*/ 483702 w 483702"/>
                <a:gd name="connsiteY2" fmla="*/ 1926772 h 1926772"/>
                <a:gd name="connsiteX0" fmla="*/ 343042 w 484556"/>
                <a:gd name="connsiteY0" fmla="*/ 0 h 1926772"/>
                <a:gd name="connsiteX1" fmla="*/ 2059 w 484556"/>
                <a:gd name="connsiteY1" fmla="*/ 964290 h 1926772"/>
                <a:gd name="connsiteX2" fmla="*/ 484556 w 484556"/>
                <a:gd name="connsiteY2" fmla="*/ 1926772 h 1926772"/>
                <a:gd name="connsiteX0" fmla="*/ 349893 w 349893"/>
                <a:gd name="connsiteY0" fmla="*/ 0 h 1823513"/>
                <a:gd name="connsiteX1" fmla="*/ 8910 w 349893"/>
                <a:gd name="connsiteY1" fmla="*/ 964290 h 1823513"/>
                <a:gd name="connsiteX2" fmla="*/ 99403 w 349893"/>
                <a:gd name="connsiteY2" fmla="*/ 1823513 h 1823513"/>
                <a:gd name="connsiteX0" fmla="*/ 373666 w 373666"/>
                <a:gd name="connsiteY0" fmla="*/ 0 h 1823513"/>
                <a:gd name="connsiteX1" fmla="*/ 32683 w 373666"/>
                <a:gd name="connsiteY1" fmla="*/ 964290 h 1823513"/>
                <a:gd name="connsiteX2" fmla="*/ 123176 w 373666"/>
                <a:gd name="connsiteY2" fmla="*/ 1823513 h 1823513"/>
                <a:gd name="connsiteX0" fmla="*/ 250490 w 250490"/>
                <a:gd name="connsiteY0" fmla="*/ 0 h 1823513"/>
                <a:gd name="connsiteX1" fmla="*/ 0 w 250490"/>
                <a:gd name="connsiteY1" fmla="*/ 1823513 h 182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490" h="1823513">
                  <a:moveTo>
                    <a:pt x="250490" y="0"/>
                  </a:moveTo>
                  <a:lnTo>
                    <a:pt x="0" y="1823513"/>
                  </a:lnTo>
                </a:path>
              </a:pathLst>
            </a:custGeom>
            <a:noFill/>
            <a:ln w="762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DDF66A6-F510-43B7-92F0-AC9D6F760704}"/>
                </a:ext>
              </a:extLst>
            </p:cNvPr>
            <p:cNvSpPr txBox="1"/>
            <p:nvPr/>
          </p:nvSpPr>
          <p:spPr>
            <a:xfrm>
              <a:off x="5200660" y="3174311"/>
              <a:ext cx="2393047" cy="70788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 smtClean="0"/>
                <a:t>Is this a familiar condition? </a:t>
              </a:r>
              <a:endParaRPr lang="he-IL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884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Zoom In (1): Probability of Success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B755452-60C8-4CDD-82B1-B6E6FA97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89" y="1305984"/>
            <a:ext cx="6686422" cy="54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2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Zoom In (1): Probability of Success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54A55C9-C391-4AE7-A104-393773FC3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50"/>
          <a:stretch/>
        </p:blipFill>
        <p:spPr>
          <a:xfrm>
            <a:off x="1294377" y="1801638"/>
            <a:ext cx="6328289" cy="433158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97FD0C9-D885-4334-8E41-1736DBEE235C}"/>
              </a:ext>
            </a:extLst>
          </p:cNvPr>
          <p:cNvSpPr/>
          <p:nvPr/>
        </p:nvSpPr>
        <p:spPr>
          <a:xfrm>
            <a:off x="3154157" y="3558499"/>
            <a:ext cx="1488141" cy="739588"/>
          </a:xfrm>
          <a:prstGeom prst="round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9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Zoom In (1): Probability of Success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E315078-3869-45FA-8685-84D737735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3"/>
          <a:stretch/>
        </p:blipFill>
        <p:spPr>
          <a:xfrm>
            <a:off x="323440" y="1303705"/>
            <a:ext cx="6023039" cy="409788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94BB5B22-0461-4A20-A494-23A74E4E911E}"/>
              </a:ext>
            </a:extLst>
          </p:cNvPr>
          <p:cNvSpPr/>
          <p:nvPr/>
        </p:nvSpPr>
        <p:spPr>
          <a:xfrm>
            <a:off x="2888057" y="3502987"/>
            <a:ext cx="766526" cy="739588"/>
          </a:xfrm>
          <a:prstGeom prst="round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64023"/>
            <a:ext cx="4699000" cy="256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70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Zoom In (1): </a:t>
            </a:r>
            <a:r>
              <a:rPr lang="en-US" dirty="0" smtClean="0">
                <a:cs typeface="+mn-cs"/>
              </a:rPr>
              <a:t>The Condition</a:t>
            </a:r>
            <a:endParaRPr lang="en-US" dirty="0">
              <a:cs typeface="+mn-cs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="" xmlns:a16="http://schemas.microsoft.com/office/drawing/2014/main" id="{2E7F398C-ED8D-48E6-9D90-9362B310AF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254256"/>
              </p:ext>
            </p:extLst>
          </p:nvPr>
        </p:nvGraphicFramePr>
        <p:xfrm>
          <a:off x="817075" y="2132210"/>
          <a:ext cx="52149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" name="Equation" r:id="rId4" imgW="2425680" imgH="253800" progId="Equation.DSMT4">
                  <p:embed/>
                </p:oleObj>
              </mc:Choice>
              <mc:Fallback>
                <p:oleObj name="Equation" r:id="rId4" imgW="2425680" imgH="2538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="" xmlns:a16="http://schemas.microsoft.com/office/drawing/2014/main" id="{FDB14623-639C-46AE-A417-CD50F267FD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075" y="2132210"/>
                        <a:ext cx="52149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97777"/>
              </p:ext>
            </p:extLst>
          </p:nvPr>
        </p:nvGraphicFramePr>
        <p:xfrm>
          <a:off x="3409486" y="2624452"/>
          <a:ext cx="5290840" cy="87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3" name="Equation" r:id="rId6" imgW="3085920" imgH="507960" progId="Equation.DSMT4">
                  <p:embed/>
                </p:oleObj>
              </mc:Choice>
              <mc:Fallback>
                <p:oleObj name="Equation" r:id="rId6" imgW="3085920" imgH="5079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486" y="2624452"/>
                        <a:ext cx="5290840" cy="87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1481" y="1505675"/>
            <a:ext cx="7893992" cy="514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Gathering the two parts, our worst-case analysis gives:</a:t>
            </a: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6700"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different as we move to the Gaussian noise? The noise term 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he-IL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altLang="he-IL" sz="2400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he-IL" sz="2400" baseline="30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he-IL" sz="2400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he-IL" sz="24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| cannot be bounded by </a:t>
            </a: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 anymore</a:t>
            </a: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Instead, we set an arbitrary threshold, , and bound (from bellow) the probability for the event to be true: </a:t>
            </a: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  <a:sym typeface="Symbol"/>
            </a:endParaRP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 smtClean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We choose                                       for reasons that we become clear later </a:t>
            </a: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Bent Arrow 5"/>
          <p:cNvSpPr/>
          <p:nvPr/>
        </p:nvSpPr>
        <p:spPr>
          <a:xfrm flipV="1">
            <a:off x="1947987" y="2667962"/>
            <a:ext cx="1348965" cy="505046"/>
          </a:xfrm>
          <a:prstGeom prst="ben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06441"/>
              </p:ext>
            </p:extLst>
          </p:nvPr>
        </p:nvGraphicFramePr>
        <p:xfrm>
          <a:off x="1536150" y="5048956"/>
          <a:ext cx="5678487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4" name="Equation" r:id="rId8" imgW="2641320" imgH="355320" progId="Equation.DSMT4">
                  <p:embed/>
                </p:oleObj>
              </mc:Choice>
              <mc:Fallback>
                <p:oleObj name="Equation" r:id="rId8" imgW="2641320" imgH="35532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150" y="5048956"/>
                        <a:ext cx="5678487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35244"/>
              </p:ext>
            </p:extLst>
          </p:nvPr>
        </p:nvGraphicFramePr>
        <p:xfrm>
          <a:off x="2073022" y="5733015"/>
          <a:ext cx="2481550" cy="56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5" name="Equation" r:id="rId10" imgW="1282680" imgH="291960" progId="Equation.DSMT4">
                  <p:embed/>
                </p:oleObj>
              </mc:Choice>
              <mc:Fallback>
                <p:oleObj name="Equation" r:id="rId10" imgW="1282680" imgH="29196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022" y="5733015"/>
                        <a:ext cx="2481550" cy="56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2D8E9BB-6C51-4D68-B90B-BD30608E70C6}"/>
              </a:ext>
            </a:extLst>
          </p:cNvPr>
          <p:cNvSpPr/>
          <p:nvPr/>
        </p:nvSpPr>
        <p:spPr>
          <a:xfrm>
            <a:off x="3050879" y="6262969"/>
            <a:ext cx="246073" cy="2333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: Rounded Corners 5">
            <a:extLst>
              <a:ext uri="{FF2B5EF4-FFF2-40B4-BE49-F238E27FC236}">
                <a16:creationId xmlns="" xmlns:a16="http://schemas.microsoft.com/office/drawing/2014/main" id="{94BB5B22-0461-4A20-A494-23A74E4E911E}"/>
              </a:ext>
            </a:extLst>
          </p:cNvPr>
          <p:cNvSpPr/>
          <p:nvPr/>
        </p:nvSpPr>
        <p:spPr>
          <a:xfrm>
            <a:off x="3802283" y="2283711"/>
            <a:ext cx="241350" cy="274298"/>
          </a:xfrm>
          <a:prstGeom prst="round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: Rounded Corners 5">
            <a:extLst>
              <a:ext uri="{FF2B5EF4-FFF2-40B4-BE49-F238E27FC236}">
                <a16:creationId xmlns="" xmlns:a16="http://schemas.microsoft.com/office/drawing/2014/main" id="{94BB5B22-0461-4A20-A494-23A74E4E911E}"/>
              </a:ext>
            </a:extLst>
          </p:cNvPr>
          <p:cNvSpPr/>
          <p:nvPr/>
        </p:nvSpPr>
        <p:spPr>
          <a:xfrm>
            <a:off x="4249838" y="2283711"/>
            <a:ext cx="241350" cy="274298"/>
          </a:xfrm>
          <a:prstGeom prst="round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07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6" grpId="0" animBg="1"/>
      <p:bldP spid="30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Meeting 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1916832"/>
            <a:ext cx="7272808" cy="42165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Quick review of the material covered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Answering questions from the students and getting their feedback</a:t>
            </a:r>
            <a:endParaRPr lang="en-US" sz="1600" dirty="0"/>
          </a:p>
          <a:p>
            <a:pPr lvl="0"/>
            <a:endParaRPr lang="en-US" sz="16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Addressing issues raised by other learners</a:t>
            </a:r>
            <a:endParaRPr lang="en-US" sz="1600" dirty="0"/>
          </a:p>
          <a:p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Discussing a new material – Dantzig Selector </a:t>
            </a:r>
            <a:br>
              <a:rPr lang="en-US" sz="2800" dirty="0"/>
            </a:br>
            <a:r>
              <a:rPr lang="en-US" sz="2800" dirty="0"/>
              <a:t>&amp; Near-Oracle performance</a:t>
            </a:r>
            <a:endParaRPr lang="en-US" sz="1600" dirty="0"/>
          </a:p>
          <a:p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/>
              <a:t>Administrative issues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7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Zoom In </a:t>
            </a:r>
            <a:r>
              <a:rPr lang="en-US" dirty="0" smtClean="0">
                <a:cs typeface="+mn-cs"/>
              </a:rPr>
              <a:t>(2): </a:t>
            </a:r>
            <a:r>
              <a:rPr lang="en-US" dirty="0">
                <a:cs typeface="+mn-cs"/>
              </a:rPr>
              <a:t>Probability of Success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="" xmlns:a16="http://schemas.microsoft.com/office/drawing/2014/main" id="{2E7F398C-ED8D-48E6-9D90-9362B310AF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23376"/>
              </p:ext>
            </p:extLst>
          </p:nvPr>
        </p:nvGraphicFramePr>
        <p:xfrm>
          <a:off x="169987" y="1603375"/>
          <a:ext cx="286702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4" imgW="1333440" imgH="355320" progId="Equation.DSMT4">
                  <p:embed/>
                </p:oleObj>
              </mc:Choice>
              <mc:Fallback>
                <p:oleObj name="Equation" r:id="rId4" imgW="133344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987" y="1603375"/>
                        <a:ext cx="2867025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7F7BC68-5C57-489B-87C6-E453C5E3C382}"/>
              </a:ext>
            </a:extLst>
          </p:cNvPr>
          <p:cNvSpPr/>
          <p:nvPr/>
        </p:nvSpPr>
        <p:spPr>
          <a:xfrm>
            <a:off x="2316214" y="2554020"/>
            <a:ext cx="155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Sidak’s</a:t>
            </a:r>
            <a:r>
              <a:rPr lang="en-US" dirty="0"/>
              <a:t> Lemma</a:t>
            </a:r>
            <a:endParaRPr lang="he-I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46D23532-FF66-447F-B5E3-0F628737F7C5}"/>
              </a:ext>
            </a:extLst>
          </p:cNvPr>
          <p:cNvCxnSpPr>
            <a:cxnSpLocks/>
          </p:cNvCxnSpPr>
          <p:nvPr/>
        </p:nvCxnSpPr>
        <p:spPr>
          <a:xfrm flipV="1">
            <a:off x="3075079" y="2187787"/>
            <a:ext cx="0" cy="417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="" xmlns:a16="http://schemas.microsoft.com/office/drawing/2014/main" id="{1AE8C695-17FE-4524-9235-DA997C723A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703575"/>
              </p:ext>
            </p:extLst>
          </p:nvPr>
        </p:nvGraphicFramePr>
        <p:xfrm>
          <a:off x="6000722" y="1492220"/>
          <a:ext cx="248285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Equation" r:id="rId6" imgW="1155600" imgH="457200" progId="Equation.DSMT4">
                  <p:embed/>
                </p:oleObj>
              </mc:Choice>
              <mc:Fallback>
                <p:oleObj name="Equation" r:id="rId6" imgW="1155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22" y="1492220"/>
                        <a:ext cx="248285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B7088AE-BDBD-4C86-8CAA-ABE8B30A6F04}"/>
              </a:ext>
            </a:extLst>
          </p:cNvPr>
          <p:cNvSpPr/>
          <p:nvPr/>
        </p:nvSpPr>
        <p:spPr>
          <a:xfrm>
            <a:off x="4638643" y="2500616"/>
            <a:ext cx="2993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These are Gaussian RV’s with zero mean and </a:t>
            </a:r>
            <a:r>
              <a:rPr lang="en-US" dirty="0">
                <a:sym typeface="Symbol" panose="05050102010706020507" pitchFamily="18" charset="2"/>
              </a:rPr>
              <a:t> as their STD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EE331926-287D-48BD-BF52-CC12403970F8}"/>
              </a:ext>
            </a:extLst>
          </p:cNvPr>
          <p:cNvCxnSpPr>
            <a:cxnSpLocks/>
          </p:cNvCxnSpPr>
          <p:nvPr/>
        </p:nvCxnSpPr>
        <p:spPr>
          <a:xfrm flipV="1">
            <a:off x="6132610" y="2163970"/>
            <a:ext cx="0" cy="417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>
            <a:extLst>
              <a:ext uri="{FF2B5EF4-FFF2-40B4-BE49-F238E27FC236}">
                <a16:creationId xmlns="" xmlns:a16="http://schemas.microsoft.com/office/drawing/2014/main" id="{78D2BCCC-B555-4C5F-9714-8831B9C1A7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445039"/>
              </p:ext>
            </p:extLst>
          </p:nvPr>
        </p:nvGraphicFramePr>
        <p:xfrm>
          <a:off x="285715" y="4501001"/>
          <a:ext cx="1987550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Equation" r:id="rId8" imgW="1320480" imgH="965160" progId="Equation.DSMT4">
                  <p:embed/>
                </p:oleObj>
              </mc:Choice>
              <mc:Fallback>
                <p:oleObj name="Equation" r:id="rId8" imgW="132048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15" y="4501001"/>
                        <a:ext cx="1987550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="" xmlns:a16="http://schemas.microsoft.com/office/drawing/2014/main" id="{F6240149-128E-43AA-8A75-510E81FD9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661954"/>
              </p:ext>
            </p:extLst>
          </p:nvPr>
        </p:nvGraphicFramePr>
        <p:xfrm>
          <a:off x="792920" y="3218301"/>
          <a:ext cx="3602038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Equation" r:id="rId10" imgW="1676160" imgH="596880" progId="Equation.DSMT4">
                  <p:embed/>
                </p:oleObj>
              </mc:Choice>
              <mc:Fallback>
                <p:oleObj name="Equation" r:id="rId10" imgW="167616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920" y="3218301"/>
                        <a:ext cx="3602038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E34F7D47-04FC-4978-8D7B-1E1E2FAC9D4C}"/>
              </a:ext>
            </a:extLst>
          </p:cNvPr>
          <p:cNvCxnSpPr>
            <a:cxnSpLocks/>
          </p:cNvCxnSpPr>
          <p:nvPr/>
        </p:nvCxnSpPr>
        <p:spPr>
          <a:xfrm flipV="1">
            <a:off x="903384" y="4073632"/>
            <a:ext cx="0" cy="63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>
            <a:extLst>
              <a:ext uri="{FF2B5EF4-FFF2-40B4-BE49-F238E27FC236}">
                <a16:creationId xmlns="" xmlns:a16="http://schemas.microsoft.com/office/drawing/2014/main" id="{ED5DAE12-D2B5-4B3C-A3E0-B6CD7BBED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953510"/>
              </p:ext>
            </p:extLst>
          </p:nvPr>
        </p:nvGraphicFramePr>
        <p:xfrm>
          <a:off x="4308449" y="3325644"/>
          <a:ext cx="3521075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Equation" r:id="rId12" imgW="1638000" imgH="482400" progId="Equation.DSMT4">
                  <p:embed/>
                </p:oleObj>
              </mc:Choice>
              <mc:Fallback>
                <p:oleObj name="Equation" r:id="rId12" imgW="16380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49" y="3325644"/>
                        <a:ext cx="3521075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="" xmlns:a16="http://schemas.microsoft.com/office/drawing/2014/main" id="{C31748AE-E95A-4A9B-8D98-0C17579B1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27350"/>
              </p:ext>
            </p:extLst>
          </p:nvPr>
        </p:nvGraphicFramePr>
        <p:xfrm>
          <a:off x="3054331" y="4546600"/>
          <a:ext cx="3767138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Equation" r:id="rId14" imgW="1752480" imgH="533160" progId="Equation.DSMT4">
                  <p:embed/>
                </p:oleObj>
              </mc:Choice>
              <mc:Fallback>
                <p:oleObj name="Equation" r:id="rId14" imgW="17524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31" y="4546600"/>
                        <a:ext cx="3767138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="" xmlns:a16="http://schemas.microsoft.com/office/drawing/2014/main" id="{DA391C85-7941-411D-8E08-6F4AD80701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082285"/>
              </p:ext>
            </p:extLst>
          </p:nvPr>
        </p:nvGraphicFramePr>
        <p:xfrm>
          <a:off x="1946244" y="5895380"/>
          <a:ext cx="209867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name="Equation" r:id="rId16" imgW="1282680" imgH="291960" progId="Equation.DSMT4">
                  <p:embed/>
                </p:oleObj>
              </mc:Choice>
              <mc:Fallback>
                <p:oleObj name="Equation" r:id="rId16" imgW="12826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44" y="5895380"/>
                        <a:ext cx="2098675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DF99BBCD-6422-4C89-9633-0BA2CDB064BF}"/>
              </a:ext>
            </a:extLst>
          </p:cNvPr>
          <p:cNvCxnSpPr>
            <a:cxnSpLocks/>
          </p:cNvCxnSpPr>
          <p:nvPr/>
        </p:nvCxnSpPr>
        <p:spPr>
          <a:xfrm flipV="1">
            <a:off x="3170334" y="5228076"/>
            <a:ext cx="0" cy="636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>
            <a:extLst>
              <a:ext uri="{FF2B5EF4-FFF2-40B4-BE49-F238E27FC236}">
                <a16:creationId xmlns="" xmlns:a16="http://schemas.microsoft.com/office/drawing/2014/main" id="{C8EDB1AE-C91B-4D7F-AA3C-69B13C9F36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910449"/>
              </p:ext>
            </p:extLst>
          </p:nvPr>
        </p:nvGraphicFramePr>
        <p:xfrm>
          <a:off x="5386388" y="5634038"/>
          <a:ext cx="3276600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Equation" r:id="rId18" imgW="1523880" imgH="482400" progId="Equation.DSMT4">
                  <p:embed/>
                </p:oleObj>
              </mc:Choice>
              <mc:Fallback>
                <p:oleObj name="Equation" r:id="rId18" imgW="15238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388" y="5634038"/>
                        <a:ext cx="3276600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94C547FA-0EAF-455A-B3A8-A6AD7C78C27C}"/>
              </a:ext>
            </a:extLst>
          </p:cNvPr>
          <p:cNvSpPr/>
          <p:nvPr/>
        </p:nvSpPr>
        <p:spPr>
          <a:xfrm>
            <a:off x="5571460" y="5526526"/>
            <a:ext cx="3035379" cy="1090612"/>
          </a:xfrm>
          <a:prstGeom prst="round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2D8E9BB-6C51-4D68-B90B-BD30608E70C6}"/>
              </a:ext>
            </a:extLst>
          </p:cNvPr>
          <p:cNvSpPr/>
          <p:nvPr/>
        </p:nvSpPr>
        <p:spPr>
          <a:xfrm>
            <a:off x="8787601" y="5955151"/>
            <a:ext cx="246073" cy="2333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762072"/>
              </p:ext>
            </p:extLst>
          </p:nvPr>
        </p:nvGraphicFramePr>
        <p:xfrm>
          <a:off x="2965540" y="1515318"/>
          <a:ext cx="300355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1" name="Equation" r:id="rId20" imgW="1396800" imgH="431640" progId="Equation.DSMT4">
                  <p:embed/>
                </p:oleObj>
              </mc:Choice>
              <mc:Fallback>
                <p:oleObj name="Equation" r:id="rId20" imgW="1396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540" y="1515318"/>
                        <a:ext cx="300355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297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Zoom In </a:t>
            </a:r>
            <a:r>
              <a:rPr lang="en-US" dirty="0" smtClean="0">
                <a:cs typeface="+mn-cs"/>
              </a:rPr>
              <a:t>(3): </a:t>
            </a:r>
            <a:r>
              <a:rPr lang="en-US" dirty="0">
                <a:cs typeface="+mn-cs"/>
              </a:rPr>
              <a:t>Oracle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859614E-1F45-41B6-9C6B-5CA66954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09" y="1328789"/>
            <a:ext cx="6747381" cy="54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Zoom In </a:t>
            </a:r>
            <a:r>
              <a:rPr lang="en-US" dirty="0" smtClean="0">
                <a:cs typeface="+mn-cs"/>
              </a:rPr>
              <a:t>(3): </a:t>
            </a:r>
            <a:r>
              <a:rPr lang="en-US" dirty="0">
                <a:cs typeface="+mn-cs"/>
              </a:rPr>
              <a:t>Oracle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61A56C9-9CA9-4BA5-B36A-617E6E50E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6" y="1237348"/>
            <a:ext cx="6751191" cy="5402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DD45A4-F1B6-477A-A6F9-F0D54D8BFA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46" t="40355" r="16903" b="43687"/>
          <a:stretch/>
        </p:blipFill>
        <p:spPr>
          <a:xfrm>
            <a:off x="5257800" y="5860707"/>
            <a:ext cx="3762376" cy="592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453423" y="4397377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9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75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Zoom In </a:t>
            </a:r>
            <a:r>
              <a:rPr lang="en-US" dirty="0" smtClean="0">
                <a:cs typeface="+mn-cs"/>
              </a:rPr>
              <a:t>(3): </a:t>
            </a:r>
            <a:r>
              <a:rPr lang="en-US" dirty="0">
                <a:cs typeface="+mn-cs"/>
              </a:rPr>
              <a:t>Oracle Performance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="" xmlns:a16="http://schemas.microsoft.com/office/drawing/2014/main" id="{9C6A2933-9810-40AE-B4F1-2A15AC7E7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510325"/>
              </p:ext>
            </p:extLst>
          </p:nvPr>
        </p:nvGraphicFramePr>
        <p:xfrm>
          <a:off x="528638" y="2163762"/>
          <a:ext cx="447833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name="Equation" r:id="rId4" imgW="2082600" imgH="406080" progId="Equation.DSMT4">
                  <p:embed/>
                </p:oleObj>
              </mc:Choice>
              <mc:Fallback>
                <p:oleObj name="Equation" r:id="rId4" imgW="2082600" imgH="4060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="" xmlns:a16="http://schemas.microsoft.com/office/drawing/2014/main" id="{2E7F398C-ED8D-48E6-9D90-9362B310AF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2163762"/>
                        <a:ext cx="4478338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9CE8542-CEBD-47DE-8755-934EFEC22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14311"/>
            <a:ext cx="8029791" cy="360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66700"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We will NOT work with expectations:</a:t>
            </a: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19050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6700"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and now invoke these:</a:t>
            </a:r>
          </a:p>
          <a:p>
            <a:pPr marL="266700"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</a:p>
          <a:p>
            <a:pPr marL="266700"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6700" marR="0" lvl="0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2. 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="" xmlns:a16="http://schemas.microsoft.com/office/drawing/2014/main" id="{9F5019C5-5892-4D67-9686-33896EF1A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138765"/>
              </p:ext>
            </p:extLst>
          </p:nvPr>
        </p:nvGraphicFramePr>
        <p:xfrm>
          <a:off x="5036345" y="2163762"/>
          <a:ext cx="28670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name="Equation" r:id="rId6" imgW="1333440" imgH="406080" progId="Equation.DSMT4">
                  <p:embed/>
                </p:oleObj>
              </mc:Choice>
              <mc:Fallback>
                <p:oleObj name="Equation" r:id="rId6" imgW="1333440" imgH="4060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="" xmlns:a16="http://schemas.microsoft.com/office/drawing/2014/main" id="{9C6A2933-9810-40AE-B4F1-2A15AC7E70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6345" y="2163762"/>
                        <a:ext cx="2867025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="" xmlns:a16="http://schemas.microsoft.com/office/drawing/2014/main" id="{F2CE8153-C2C3-4CA8-96A5-65EB4B769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728833"/>
              </p:ext>
            </p:extLst>
          </p:nvPr>
        </p:nvGraphicFramePr>
        <p:xfrm>
          <a:off x="827088" y="3415758"/>
          <a:ext cx="379571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4" name="Equation" r:id="rId8" imgW="1765080" imgH="533160" progId="Equation.DSMT4">
                  <p:embed/>
                </p:oleObj>
              </mc:Choice>
              <mc:Fallback>
                <p:oleObj name="Equation" r:id="rId8" imgW="1765080" imgH="5331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="" xmlns:a16="http://schemas.microsoft.com/office/drawing/2014/main" id="{9F5019C5-5892-4D67-9686-33896EF1A6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415758"/>
                        <a:ext cx="379571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="" xmlns:a16="http://schemas.microsoft.com/office/drawing/2014/main" id="{F0BEE652-41D1-45C1-8393-115049803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523061"/>
              </p:ext>
            </p:extLst>
          </p:nvPr>
        </p:nvGraphicFramePr>
        <p:xfrm>
          <a:off x="827088" y="4565788"/>
          <a:ext cx="27305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5" name="Equation" r:id="rId10" imgW="1269720" imgH="393480" progId="Equation.DSMT4">
                  <p:embed/>
                </p:oleObj>
              </mc:Choice>
              <mc:Fallback>
                <p:oleObj name="Equation" r:id="rId10" imgW="126972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="" xmlns:a16="http://schemas.microsoft.com/office/drawing/2014/main" id="{9F5019C5-5892-4D67-9686-33896EF1A6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565788"/>
                        <a:ext cx="27305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="" xmlns:a16="http://schemas.microsoft.com/office/drawing/2014/main" id="{C1A5FA48-E8E1-4EE9-B813-859EA4B56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317764"/>
              </p:ext>
            </p:extLst>
          </p:nvPr>
        </p:nvGraphicFramePr>
        <p:xfrm>
          <a:off x="3509974" y="4689248"/>
          <a:ext cx="341312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6" name="Equation" r:id="rId12" imgW="1587240" imgH="253800" progId="Equation.DSMT4">
                  <p:embed/>
                </p:oleObj>
              </mc:Choice>
              <mc:Fallback>
                <p:oleObj name="Equation" r:id="rId12" imgW="158724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="" xmlns:a16="http://schemas.microsoft.com/office/drawing/2014/main" id="{F0BEE652-41D1-45C1-8393-1150498035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74" y="4689248"/>
                        <a:ext cx="3413125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36478719-FCE5-4E7C-BD6D-961B4C29EC74}"/>
              </a:ext>
            </a:extLst>
          </p:cNvPr>
          <p:cNvGrpSpPr/>
          <p:nvPr/>
        </p:nvGrpSpPr>
        <p:grpSpPr>
          <a:xfrm>
            <a:off x="4094136" y="5046188"/>
            <a:ext cx="2098675" cy="997500"/>
            <a:chOff x="4094136" y="5046188"/>
            <a:chExt cx="2098675" cy="997500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="" xmlns:a16="http://schemas.microsoft.com/office/drawing/2014/main" id="{75DB9967-75AE-4D70-8574-977297FFF2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261149"/>
                </p:ext>
              </p:extLst>
            </p:nvPr>
          </p:nvGraphicFramePr>
          <p:xfrm>
            <a:off x="4094136" y="5565851"/>
            <a:ext cx="2098675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7" name="Equation" r:id="rId14" imgW="1282680" imgH="291960" progId="Equation.DSMT4">
                    <p:embed/>
                  </p:oleObj>
                </mc:Choice>
                <mc:Fallback>
                  <p:oleObj name="Equation" r:id="rId14" imgW="1282680" imgH="291960" progId="Equation.DSMT4">
                    <p:embed/>
                    <p:pic>
                      <p:nvPicPr>
                        <p:cNvPr id="25" name="Object 24">
                          <a:extLst>
                            <a:ext uri="{FF2B5EF4-FFF2-40B4-BE49-F238E27FC236}">
                              <a16:creationId xmlns="" xmlns:a16="http://schemas.microsoft.com/office/drawing/2014/main" id="{DA391C85-7941-411D-8E08-6F4AD80701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4136" y="5565851"/>
                          <a:ext cx="2098675" cy="477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4EF8AC28-45DF-4DFB-9418-1E151EC75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1434" y="5046188"/>
              <a:ext cx="0" cy="6361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9DBFB93-A68C-4CF0-B3B7-BF3212D893A4}"/>
              </a:ext>
            </a:extLst>
          </p:cNvPr>
          <p:cNvGrpSpPr/>
          <p:nvPr/>
        </p:nvGrpSpPr>
        <p:grpSpPr>
          <a:xfrm>
            <a:off x="1228138" y="5141577"/>
            <a:ext cx="2993612" cy="1489823"/>
            <a:chOff x="1228138" y="5141577"/>
            <a:chExt cx="2993612" cy="148982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EE7E2639-3D48-49A0-B6E8-0943A7764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821" y="5141577"/>
              <a:ext cx="0" cy="9021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5AC13723-140E-41CA-B59F-A39F60AC7CE5}"/>
                </a:ext>
              </a:extLst>
            </p:cNvPr>
            <p:cNvSpPr/>
            <p:nvPr/>
          </p:nvSpPr>
          <p:spPr>
            <a:xfrm>
              <a:off x="1228138" y="5985069"/>
              <a:ext cx="29936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This is a random event with probability as derived above</a:t>
              </a:r>
              <a:endParaRPr lang="he-IL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E4AC24A-8DDB-4CE9-ACD0-E2DD223E6BF3}"/>
              </a:ext>
            </a:extLst>
          </p:cNvPr>
          <p:cNvSpPr/>
          <p:nvPr/>
        </p:nvSpPr>
        <p:spPr>
          <a:xfrm>
            <a:off x="7031832" y="4844823"/>
            <a:ext cx="246073" cy="2333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02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Administrative Issues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28843" y="1557954"/>
            <a:ext cx="7482510" cy="501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The final project in Course 1 is due on December 16</a:t>
            </a:r>
            <a:r>
              <a:rPr lang="en-US" altLang="he-IL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Moving to the Second Course: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We meet again on 20/12 to resume the course </a:t>
            </a:r>
            <a:b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with the second half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alt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Please arrive that day after doing Section 1 of Course 2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Your Research-Project Assignment ….</a:t>
            </a:r>
          </a:p>
          <a:p>
            <a:pPr marL="571500" marR="0" lvl="0" indent="-5715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marR="0" lvl="0" indent="-5715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lang="en-US" altLang="he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22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7384"/>
            <a:ext cx="9144000" cy="6885384"/>
          </a:xfrm>
          <a:prstGeom prst="rect">
            <a:avLst/>
          </a:prstGeom>
          <a:blipFill dpi="0" rotWithShape="1">
            <a:blip r:embed="rId2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2000"/>
                      </a14:imgEffect>
                    </a14:imgLayer>
                  </a14:imgProps>
                </a:ext>
              </a:extLst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488487" cy="443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6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Overview of the Material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1620" y="1700808"/>
            <a:ext cx="6840760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Analyzing the Approximate Pursuit Problem</a:t>
            </a:r>
          </a:p>
          <a:p>
            <a:endParaRPr lang="en-US" sz="9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Uniqueness vs. Stability – Gaining Intuition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Restricted Isometry Property (RIP)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Key Properties of the Restricted Isometry Property (RIP)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Theoretical Study of </a:t>
            </a:r>
            <a:r>
              <a:rPr lang="en-US" sz="2000" dirty="0" err="1"/>
              <a:t>P</a:t>
            </a:r>
            <a:r>
              <a:rPr lang="en-US" sz="2000" baseline="-25000" dirty="0" err="1"/>
              <a:t>0</a:t>
            </a:r>
            <a:r>
              <a:rPr lang="en-US" sz="2000" baseline="30000" dirty="0">
                <a:sym typeface="Symbol"/>
              </a:rPr>
              <a:t></a:t>
            </a:r>
            <a:r>
              <a:rPr lang="en-US" sz="2000" dirty="0"/>
              <a:t> in the Noisy Case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Performance of Pursuit Algorithms – General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Basis-Pursuit Stability Guarantee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Thresholding Stability Guarantee: Worst-Case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OMP Stability Guarantee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Rate of Decay of the Residual in Greedy Methods</a:t>
            </a:r>
          </a:p>
          <a:p>
            <a:r>
              <a:rPr lang="en-US" dirty="0"/>
              <a:t>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Course Summary and a Glimpse to the Future</a:t>
            </a:r>
          </a:p>
          <a:p>
            <a:endParaRPr lang="en-US" sz="9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Course Summary &amp; A Glimpse to the Future</a:t>
            </a:r>
          </a:p>
        </p:txBody>
      </p:sp>
    </p:spTree>
    <p:extLst>
      <p:ext uri="{BB962C8B-B14F-4D97-AF65-F5344CB8AC3E}">
        <p14:creationId xmlns:p14="http://schemas.microsoft.com/office/powerpoint/2010/main" val="39181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Issues Raised by Other Learners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56705" y="1766445"/>
            <a:ext cx="7285602" cy="2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>
                <a:latin typeface="+mn-lt"/>
              </a:rPr>
              <a:t>Bisection strategy in IRLS Solution of the Basis Pursuit</a:t>
            </a:r>
          </a:p>
          <a:p>
            <a:endParaRPr lang="en-US" sz="600" dirty="0">
              <a:latin typeface="+mn-lt"/>
            </a:endParaRPr>
          </a:p>
          <a:p>
            <a:pPr lvl="1"/>
            <a:r>
              <a:rPr lang="en-US" sz="2000" dirty="0">
                <a:latin typeface="+mn-lt"/>
              </a:rPr>
              <a:t>In the video "IRLS Solution of the Basis Pursuit", at the time slice 5:49,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 the bisection strategy </a:t>
            </a:r>
            <a:r>
              <a:rPr lang="en-US" sz="2000" dirty="0">
                <a:latin typeface="+mn-lt"/>
              </a:rPr>
              <a:t>is mentioned to improve the effectiveness of the searching. Could you please put some more words to explain how this trick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is </a:t>
            </a:r>
            <a:r>
              <a:rPr lang="en-US" sz="2000" dirty="0">
                <a:latin typeface="+mn-lt"/>
              </a:rPr>
              <a:t>so helpful?</a:t>
            </a:r>
          </a:p>
          <a:p>
            <a:pPr lvl="1"/>
            <a:endParaRPr lang="en-US" sz="2000" dirty="0">
              <a:latin typeface="+mn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2"/>
          <a:stretch/>
        </p:blipFill>
        <p:spPr bwMode="auto">
          <a:xfrm>
            <a:off x="4349363" y="3314313"/>
            <a:ext cx="4667250" cy="71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53600" y="4131719"/>
            <a:ext cx="3715073" cy="2593754"/>
            <a:chOff x="253600" y="4131719"/>
            <a:chExt cx="3715073" cy="259375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57200" y="6263808"/>
              <a:ext cx="34628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609600" y="4209442"/>
              <a:ext cx="0" cy="22067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615691" y="6263808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ym typeface="Symbol"/>
                </a:rPr>
                <a:t></a:t>
              </a:r>
              <a:endParaRPr lang="en-US" sz="3200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9726893"/>
                </p:ext>
              </p:extLst>
            </p:nvPr>
          </p:nvGraphicFramePr>
          <p:xfrm>
            <a:off x="729040" y="4131719"/>
            <a:ext cx="1165225" cy="53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2" name="Equation" r:id="rId5" imgW="558720" imgH="253800" progId="Equation.DSMT4">
                    <p:embed/>
                  </p:oleObj>
                </mc:Choice>
                <mc:Fallback>
                  <p:oleObj name="Equation" r:id="rId5" imgW="558720" imgH="2538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9040" y="4131719"/>
                          <a:ext cx="1165225" cy="530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0"/>
            <p:cNvSpPr/>
            <p:nvPr/>
          </p:nvSpPr>
          <p:spPr>
            <a:xfrm>
              <a:off x="606582" y="4372814"/>
              <a:ext cx="3159660" cy="1892175"/>
            </a:xfrm>
            <a:custGeom>
              <a:avLst/>
              <a:gdLst>
                <a:gd name="connsiteX0" fmla="*/ 0 w 3159660"/>
                <a:gd name="connsiteY0" fmla="*/ 1892175 h 1892175"/>
                <a:gd name="connsiteX1" fmla="*/ 506994 w 3159660"/>
                <a:gd name="connsiteY1" fmla="*/ 1032096 h 1892175"/>
                <a:gd name="connsiteX2" fmla="*/ 1448555 w 3159660"/>
                <a:gd name="connsiteY2" fmla="*/ 362139 h 1892175"/>
                <a:gd name="connsiteX3" fmla="*/ 2553077 w 3159660"/>
                <a:gd name="connsiteY3" fmla="*/ 90535 h 1892175"/>
                <a:gd name="connsiteX4" fmla="*/ 3159660 w 3159660"/>
                <a:gd name="connsiteY4" fmla="*/ 0 h 1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9660" h="1892175">
                  <a:moveTo>
                    <a:pt x="0" y="1892175"/>
                  </a:moveTo>
                  <a:cubicBezTo>
                    <a:pt x="132784" y="1589638"/>
                    <a:pt x="265568" y="1287102"/>
                    <a:pt x="506994" y="1032096"/>
                  </a:cubicBezTo>
                  <a:cubicBezTo>
                    <a:pt x="748420" y="777090"/>
                    <a:pt x="1107541" y="519066"/>
                    <a:pt x="1448555" y="362139"/>
                  </a:cubicBezTo>
                  <a:cubicBezTo>
                    <a:pt x="1789569" y="205212"/>
                    <a:pt x="2267893" y="150891"/>
                    <a:pt x="2553077" y="90535"/>
                  </a:cubicBezTo>
                  <a:cubicBezTo>
                    <a:pt x="2838261" y="30179"/>
                    <a:pt x="2998960" y="15089"/>
                    <a:pt x="315966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911" y="5319187"/>
              <a:ext cx="346286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3600" y="5088354"/>
              <a:ext cx="3193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ym typeface="Symbol"/>
                </a:rPr>
                <a:t></a:t>
              </a:r>
              <a:endParaRPr lang="en-US" sz="3200" dirty="0"/>
            </a:p>
          </p:txBody>
        </p: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080" y="4077082"/>
            <a:ext cx="4011533" cy="264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381061" y="4535786"/>
            <a:ext cx="146778" cy="1539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23070" y="5088354"/>
            <a:ext cx="146778" cy="1539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15202" y="5483636"/>
            <a:ext cx="146778" cy="1539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86459" y="5290934"/>
            <a:ext cx="146778" cy="1539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57301" y="4535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37061" y="4795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001" y="5404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68162" y="52682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16" grpId="0" animBg="1"/>
      <p:bldP spid="17" grpId="0" animBg="1"/>
      <p:bldP spid="18" grpId="0" animBg="1"/>
      <p:bldP spid="6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Your Questions and Feedback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563888" y="2132856"/>
            <a:ext cx="2350631" cy="3364426"/>
            <a:chOff x="3433277" y="1521505"/>
            <a:chExt cx="2350631" cy="3364426"/>
          </a:xfrm>
        </p:grpSpPr>
        <p:pic>
          <p:nvPicPr>
            <p:cNvPr id="9" name="Picture 10" descr="D:\User Documents\Ron\Desktop\normal_Question_Mark_Guy_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4"/>
            <a:stretch/>
          </p:blipFill>
          <p:spPr bwMode="auto">
            <a:xfrm>
              <a:off x="3433277" y="1676400"/>
              <a:ext cx="2277447" cy="320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 rot="1043111">
              <a:off x="4793308" y="1521505"/>
              <a:ext cx="990600" cy="4895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rtl="1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black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37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+mn-cs"/>
              </a:rPr>
              <a:t>New Material?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974" y="1213507"/>
            <a:ext cx="4159986" cy="5511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he-IL" sz="2400" b="1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The </a:t>
            </a:r>
            <a:r>
              <a:rPr lang="en-US" altLang="he-IL" sz="2400" b="1" dirty="0" err="1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Dantzig</a:t>
            </a:r>
            <a:r>
              <a:rPr lang="en-US" altLang="he-IL" sz="2400" b="1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 Selector (DS)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This is a new pursuit algorithm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It </a:t>
            </a:r>
            <a:r>
              <a:rPr lang="en-US" sz="2400" dirty="0">
                <a:latin typeface="+mn-lt"/>
              </a:rPr>
              <a:t>was proposed in 2007 by Candes and Tao, and termed </a:t>
            </a:r>
            <a:r>
              <a:rPr lang="en-US" sz="2400" i="1" dirty="0" err="1">
                <a:latin typeface="+mn-lt"/>
              </a:rPr>
              <a:t>Dantzig</a:t>
            </a:r>
            <a:r>
              <a:rPr lang="en-US" sz="2400" i="1" dirty="0">
                <a:latin typeface="+mn-lt"/>
              </a:rPr>
              <a:t>-Selector </a:t>
            </a:r>
            <a:r>
              <a:rPr lang="en-US" sz="2400" dirty="0">
                <a:latin typeface="+mn-lt"/>
              </a:rPr>
              <a:t>(DS)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name chosen pays tribute to </a:t>
            </a:r>
            <a:r>
              <a:rPr lang="en-US" sz="2400" dirty="0">
                <a:latin typeface="+mn-lt"/>
                <a:hlinkClick r:id="rId3"/>
              </a:rPr>
              <a:t>George </a:t>
            </a:r>
            <a:r>
              <a:rPr lang="en-US" sz="2400" dirty="0" err="1">
                <a:latin typeface="+mn-lt"/>
                <a:hlinkClick r:id="rId3"/>
              </a:rPr>
              <a:t>Dantzig</a:t>
            </a:r>
            <a:r>
              <a:rPr lang="en-US" sz="2400" dirty="0">
                <a:latin typeface="+mn-lt"/>
              </a:rPr>
              <a:t>, the father of the simplex algorithm that solves Linear Programming (LP) problems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connection to LP will become evident shortly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34" y="1227683"/>
            <a:ext cx="4694526" cy="55446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387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+mn-cs"/>
              </a:rPr>
              <a:t>The DS: Introduction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9168" y="2348880"/>
            <a:ext cx="850728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We already met various approximation algorithms for solving the above task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One natural option we had is the Basis-Pursuit: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We present now an appealing and surprising alternative pursuit algorithm for sparse approximation: The </a:t>
            </a:r>
            <a:r>
              <a:rPr lang="en-US" sz="2400" dirty="0" err="1">
                <a:latin typeface="+mn-lt"/>
              </a:rPr>
              <a:t>Dantsig</a:t>
            </a:r>
            <a:r>
              <a:rPr lang="en-US" sz="2400" dirty="0">
                <a:latin typeface="+mn-lt"/>
              </a:rPr>
              <a:t>-Selector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This algorithm is competitive with all the algorithms we have met, and it has few interesting advantages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663818"/>
              </p:ext>
            </p:extLst>
          </p:nvPr>
        </p:nvGraphicFramePr>
        <p:xfrm>
          <a:off x="2611438" y="1689100"/>
          <a:ext cx="3919537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" name="Equation" r:id="rId4" imgW="1879560" imgH="304560" progId="Equation.DSMT4">
                  <p:embed/>
                </p:oleObj>
              </mc:Choice>
              <mc:Fallback>
                <p:oleObj name="Equation" r:id="rId4" imgW="1879560" imgH="30456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1689100"/>
                        <a:ext cx="3919537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464184"/>
              </p:ext>
            </p:extLst>
          </p:nvPr>
        </p:nvGraphicFramePr>
        <p:xfrm>
          <a:off x="2012192" y="5081178"/>
          <a:ext cx="48212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" name="Equation" r:id="rId6" imgW="2311200" imgH="317160" progId="Equation.DSMT4">
                  <p:embed/>
                </p:oleObj>
              </mc:Choice>
              <mc:Fallback>
                <p:oleObj name="Equation" r:id="rId6" imgW="2311200" imgH="31716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192" y="5081178"/>
                        <a:ext cx="48212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401547"/>
              </p:ext>
            </p:extLst>
          </p:nvPr>
        </p:nvGraphicFramePr>
        <p:xfrm>
          <a:off x="2463043" y="3728523"/>
          <a:ext cx="3919537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name="Equation" r:id="rId8" imgW="1879560" imgH="304560" progId="Equation.DSMT4">
                  <p:embed/>
                </p:oleObj>
              </mc:Choice>
              <mc:Fallback>
                <p:oleObj name="Equation" r:id="rId8" imgW="1879560" imgH="3045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043" y="3728523"/>
                        <a:ext cx="3919537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75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172106" y="1695592"/>
            <a:ext cx="2598582" cy="611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ounded Rectangle 1"/>
          <p:cNvSpPr/>
          <p:nvPr/>
        </p:nvSpPr>
        <p:spPr>
          <a:xfrm>
            <a:off x="1868488" y="1695592"/>
            <a:ext cx="1767408" cy="6111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+mn-cs"/>
              </a:rPr>
              <a:t>The DS: Intuition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9168" y="2348880"/>
            <a:ext cx="800323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761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original L</a:t>
            </a:r>
            <a:r>
              <a:rPr lang="en-US" sz="2400" baseline="-25000" dirty="0">
                <a:latin typeface="+mn-lt"/>
              </a:rPr>
              <a:t>2</a:t>
            </a:r>
            <a:r>
              <a:rPr lang="en-US" sz="2400" dirty="0">
                <a:latin typeface="+mn-lt"/>
              </a:rPr>
              <a:t> constraint speaks in terms of the noise power, but says nothing about the </a:t>
            </a:r>
            <a:r>
              <a:rPr lang="en-US" sz="2400" b="1" dirty="0">
                <a:latin typeface="+mn-lt"/>
              </a:rPr>
              <a:t>noise shape</a:t>
            </a:r>
            <a:r>
              <a:rPr lang="en-US" sz="2400" dirty="0">
                <a:latin typeface="+mn-lt"/>
              </a:rPr>
              <a:t>. Does the residual behave like random Gaussian noise?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DS computes the residual and forces it to be nearly uncorrelated with the atoms in </a:t>
            </a:r>
            <a:r>
              <a:rPr lang="en-US" sz="2400" b="1" dirty="0">
                <a:latin typeface="+mn-lt"/>
              </a:rPr>
              <a:t>A</a:t>
            </a:r>
            <a:r>
              <a:rPr lang="en-US" sz="2400" dirty="0">
                <a:latin typeface="+mn-lt"/>
              </a:rPr>
              <a:t>. This is formulated by the L</a:t>
            </a:r>
            <a:r>
              <a:rPr lang="en-US" sz="2400" baseline="-25000" dirty="0">
                <a:latin typeface="+mn-lt"/>
                <a:sym typeface="Symbol" panose="05050102010706020507" pitchFamily="18" charset="2"/>
              </a:rPr>
              <a:t></a:t>
            </a:r>
            <a:r>
              <a:rPr lang="en-US" sz="2400" dirty="0">
                <a:latin typeface="+mn-lt"/>
                <a:sym typeface="Symbol" panose="05050102010706020507" pitchFamily="18" charset="2"/>
              </a:rPr>
              <a:t> - the maximal inner product must be below some threshold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  <a:sym typeface="Symbol" panose="05050102010706020507" pitchFamily="18" charset="2"/>
              </a:rPr>
              <a:t>Intuition: If we look at the residual </a:t>
            </a:r>
            <a:r>
              <a:rPr lang="en-US" sz="2400" u="sng" dirty="0">
                <a:latin typeface="+mn-lt"/>
                <a:sym typeface="Symbol" panose="05050102010706020507" pitchFamily="18" charset="2"/>
              </a:rPr>
              <a:t>r</a:t>
            </a:r>
            <a:r>
              <a:rPr lang="en-US" sz="2400" dirty="0">
                <a:latin typeface="+mn-lt"/>
                <a:sym typeface="Symbol" panose="05050102010706020507" pitchFamily="18" charset="2"/>
              </a:rPr>
              <a:t>=</a:t>
            </a:r>
            <a:r>
              <a:rPr lang="en-US" sz="2400" b="1" dirty="0">
                <a:latin typeface="+mn-lt"/>
                <a:sym typeface="Symbol" panose="05050102010706020507" pitchFamily="18" charset="2"/>
              </a:rPr>
              <a:t>A</a:t>
            </a:r>
            <a:r>
              <a:rPr lang="en-US" sz="2400" u="sng" dirty="0">
                <a:latin typeface="+mn-lt"/>
                <a:sym typeface="Symbol" panose="05050102010706020507" pitchFamily="18" charset="2"/>
              </a:rPr>
              <a:t>x</a:t>
            </a:r>
            <a:r>
              <a:rPr lang="en-US" sz="2400" dirty="0">
                <a:latin typeface="+mn-lt"/>
                <a:sym typeface="Symbol" panose="05050102010706020507" pitchFamily="18" charset="2"/>
              </a:rPr>
              <a:t>-</a:t>
            </a:r>
            <a:r>
              <a:rPr lang="en-US" sz="2400" u="sng" dirty="0">
                <a:latin typeface="+mn-lt"/>
                <a:sym typeface="Symbol" panose="05050102010706020507" pitchFamily="18" charset="2"/>
              </a:rPr>
              <a:t>b</a:t>
            </a:r>
            <a:r>
              <a:rPr lang="en-US" sz="2400" dirty="0">
                <a:latin typeface="+mn-lt"/>
                <a:sym typeface="Symbol" panose="05050102010706020507" pitchFamily="18" charset="2"/>
              </a:rPr>
              <a:t> and recognize shapes of atoms, it means that we have not peeled all the true content from the noise</a:t>
            </a:r>
            <a:endParaRPr lang="en-US" sz="240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14203"/>
              </p:ext>
            </p:extLst>
          </p:nvPr>
        </p:nvGraphicFramePr>
        <p:xfrm>
          <a:off x="1868488" y="1703388"/>
          <a:ext cx="490220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4" imgW="2349360" imgH="291960" progId="Equation.DSMT4">
                  <p:embed/>
                </p:oleObj>
              </mc:Choice>
              <mc:Fallback>
                <p:oleObj name="Equation" r:id="rId4" imgW="2349360" imgH="2919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1703388"/>
                        <a:ext cx="490220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 l="-23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+mn-cs"/>
              </a:rPr>
              <a:t>The DS as Linear Programming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189483"/>
              </p:ext>
            </p:extLst>
          </p:nvPr>
        </p:nvGraphicFramePr>
        <p:xfrm>
          <a:off x="2051720" y="1484784"/>
          <a:ext cx="48212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" name="Equation" r:id="rId4" imgW="2311200" imgH="317160" progId="Equation.DSMT4">
                  <p:embed/>
                </p:oleObj>
              </mc:Choice>
              <mc:Fallback>
                <p:oleObj name="Equation" r:id="rId4" imgW="2311200" imgH="3171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484784"/>
                        <a:ext cx="48212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036809" y="2060848"/>
            <a:ext cx="4551415" cy="1008112"/>
            <a:chOff x="2036809" y="2060848"/>
            <a:chExt cx="4551415" cy="1008112"/>
          </a:xfrm>
        </p:grpSpPr>
        <p:sp>
          <p:nvSpPr>
            <p:cNvPr id="2" name="Rectangle 1"/>
            <p:cNvSpPr/>
            <p:nvPr/>
          </p:nvSpPr>
          <p:spPr>
            <a:xfrm>
              <a:off x="2123728" y="2483768"/>
              <a:ext cx="4327525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211960" y="2060848"/>
              <a:ext cx="144016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Down Arrow 4"/>
            <p:cNvSpPr/>
            <p:nvPr/>
          </p:nvSpPr>
          <p:spPr>
            <a:xfrm>
              <a:off x="6300192" y="2483768"/>
              <a:ext cx="288032" cy="58519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2036809" y="2483768"/>
              <a:ext cx="288032" cy="58519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588613"/>
              </p:ext>
            </p:extLst>
          </p:nvPr>
        </p:nvGraphicFramePr>
        <p:xfrm>
          <a:off x="1293813" y="3027363"/>
          <a:ext cx="177482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6" name="Equation" r:id="rId6" imgW="850680" imgH="228600" progId="Equation.DSMT4">
                  <p:embed/>
                </p:oleObj>
              </mc:Choice>
              <mc:Fallback>
                <p:oleObj name="Equation" r:id="rId6" imgW="850680" imgH="2286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813" y="3027363"/>
                        <a:ext cx="1774825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23536"/>
              </p:ext>
            </p:extLst>
          </p:nvPr>
        </p:nvGraphicFramePr>
        <p:xfrm>
          <a:off x="404813" y="4081463"/>
          <a:ext cx="3654425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7" name="Equation" r:id="rId8" imgW="1752480" imgH="812520" progId="Equation.DSMT4">
                  <p:embed/>
                </p:oleObj>
              </mc:Choice>
              <mc:Fallback>
                <p:oleObj name="Equation" r:id="rId8" imgW="1752480" imgH="81252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3" y="4081463"/>
                        <a:ext cx="3654425" cy="16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Down Arrow 13"/>
          <p:cNvSpPr/>
          <p:nvPr/>
        </p:nvSpPr>
        <p:spPr>
          <a:xfrm>
            <a:off x="2053985" y="3501008"/>
            <a:ext cx="288032" cy="5851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560846"/>
              </p:ext>
            </p:extLst>
          </p:nvPr>
        </p:nvGraphicFramePr>
        <p:xfrm>
          <a:off x="4756150" y="3027363"/>
          <a:ext cx="33909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" name="Equation" r:id="rId10" imgW="1625400" imgH="253800" progId="Equation.DSMT4">
                  <p:embed/>
                </p:oleObj>
              </mc:Choice>
              <mc:Fallback>
                <p:oleObj name="Equation" r:id="rId10" imgW="1625400" imgH="253800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3027363"/>
                        <a:ext cx="33909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203704"/>
              </p:ext>
            </p:extLst>
          </p:nvPr>
        </p:nvGraphicFramePr>
        <p:xfrm>
          <a:off x="4644008" y="4081463"/>
          <a:ext cx="4211638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" name="Equation" r:id="rId12" imgW="2019240" imgH="812520" progId="Equation.DSMT4">
                  <p:embed/>
                </p:oleObj>
              </mc:Choice>
              <mc:Fallback>
                <p:oleObj name="Equation" r:id="rId12" imgW="2019240" imgH="81252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4081463"/>
                        <a:ext cx="4211638" cy="16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6340462" y="3501008"/>
            <a:ext cx="288032" cy="5851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517246"/>
              </p:ext>
            </p:extLst>
          </p:nvPr>
        </p:nvGraphicFramePr>
        <p:xfrm>
          <a:off x="4680843" y="5901854"/>
          <a:ext cx="38147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" name="Equation" r:id="rId14" imgW="1828800" imgH="241200" progId="Equation.DSMT4">
                  <p:embed/>
                </p:oleObj>
              </mc:Choice>
              <mc:Fallback>
                <p:oleObj name="Equation" r:id="rId14" imgW="1828800" imgH="24120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843" y="5901854"/>
                        <a:ext cx="38147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58643"/>
              </p:ext>
            </p:extLst>
          </p:nvPr>
        </p:nvGraphicFramePr>
        <p:xfrm>
          <a:off x="2885816" y="2346964"/>
          <a:ext cx="2766482" cy="43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" name="Equation" r:id="rId16" imgW="2019240" imgH="317160" progId="Equation.DSMT4">
                  <p:embed/>
                </p:oleObj>
              </mc:Choice>
              <mc:Fallback>
                <p:oleObj name="Equation" r:id="rId16" imgW="2019240" imgH="31716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5816" y="2346964"/>
                        <a:ext cx="2766482" cy="43588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accent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443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719</Words>
  <Application>Microsoft Office PowerPoint</Application>
  <PresentationFormat>On-screen Show (4:3)</PresentationFormat>
  <Paragraphs>125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Yaniv Romano</dc:creator>
  <cp:lastModifiedBy>elad</cp:lastModifiedBy>
  <cp:revision>158</cp:revision>
  <dcterms:created xsi:type="dcterms:W3CDTF">2017-10-24T11:26:27Z</dcterms:created>
  <dcterms:modified xsi:type="dcterms:W3CDTF">2018-11-29T07:45:35Z</dcterms:modified>
</cp:coreProperties>
</file>